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3"/>
  </p:handoutMasterIdLst>
  <p:sldIdLst>
    <p:sldId id="256" r:id="rId2"/>
    <p:sldId id="266" r:id="rId3"/>
    <p:sldId id="383" r:id="rId4"/>
    <p:sldId id="382" r:id="rId5"/>
    <p:sldId id="384" r:id="rId6"/>
    <p:sldId id="389" r:id="rId7"/>
    <p:sldId id="390" r:id="rId8"/>
    <p:sldId id="391" r:id="rId9"/>
    <p:sldId id="385" r:id="rId10"/>
    <p:sldId id="455" r:id="rId11"/>
    <p:sldId id="462" r:id="rId12"/>
    <p:sldId id="465" r:id="rId13"/>
    <p:sldId id="392" r:id="rId14"/>
    <p:sldId id="393" r:id="rId15"/>
    <p:sldId id="468" r:id="rId16"/>
    <p:sldId id="469" r:id="rId17"/>
    <p:sldId id="395" r:id="rId18"/>
    <p:sldId id="403" r:id="rId19"/>
    <p:sldId id="461" r:id="rId20"/>
    <p:sldId id="404" r:id="rId21"/>
    <p:sldId id="405" r:id="rId22"/>
    <p:sldId id="470" r:id="rId23"/>
    <p:sldId id="394" r:id="rId24"/>
    <p:sldId id="467" r:id="rId25"/>
    <p:sldId id="397" r:id="rId26"/>
    <p:sldId id="406" r:id="rId27"/>
    <p:sldId id="407" r:id="rId28"/>
    <p:sldId id="471" r:id="rId29"/>
    <p:sldId id="408" r:id="rId30"/>
    <p:sldId id="409" r:id="rId31"/>
    <p:sldId id="410" r:id="rId32"/>
    <p:sldId id="411" r:id="rId33"/>
    <p:sldId id="412" r:id="rId34"/>
    <p:sldId id="413" r:id="rId35"/>
    <p:sldId id="472" r:id="rId36"/>
    <p:sldId id="414" r:id="rId37"/>
    <p:sldId id="415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73" r:id="rId48"/>
    <p:sldId id="426" r:id="rId49"/>
    <p:sldId id="427" r:id="rId50"/>
    <p:sldId id="474" r:id="rId51"/>
    <p:sldId id="428" r:id="rId52"/>
    <p:sldId id="429" r:id="rId53"/>
    <p:sldId id="430" r:id="rId54"/>
    <p:sldId id="431" r:id="rId55"/>
    <p:sldId id="432" r:id="rId56"/>
    <p:sldId id="433" r:id="rId57"/>
    <p:sldId id="434" r:id="rId58"/>
    <p:sldId id="435" r:id="rId59"/>
    <p:sldId id="436" r:id="rId60"/>
    <p:sldId id="466" r:id="rId61"/>
    <p:sldId id="437" r:id="rId62"/>
    <p:sldId id="438" r:id="rId63"/>
    <p:sldId id="399" r:id="rId64"/>
    <p:sldId id="440" r:id="rId65"/>
    <p:sldId id="441" r:id="rId66"/>
    <p:sldId id="442" r:id="rId67"/>
    <p:sldId id="443" r:id="rId68"/>
    <p:sldId id="444" r:id="rId69"/>
    <p:sldId id="445" r:id="rId70"/>
    <p:sldId id="446" r:id="rId71"/>
    <p:sldId id="447" r:id="rId72"/>
    <p:sldId id="448" r:id="rId73"/>
    <p:sldId id="400" r:id="rId74"/>
    <p:sldId id="449" r:id="rId75"/>
    <p:sldId id="450" r:id="rId76"/>
    <p:sldId id="451" r:id="rId77"/>
    <p:sldId id="452" r:id="rId78"/>
    <p:sldId id="453" r:id="rId79"/>
    <p:sldId id="439" r:id="rId80"/>
    <p:sldId id="475" r:id="rId81"/>
    <p:sldId id="401" r:id="rId8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  <p15:guide id="3" orient="horz" pos="1162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9CCFF"/>
    <a:srgbClr val="0000CC"/>
    <a:srgbClr val="FF5050"/>
    <a:srgbClr val="97E1FF"/>
    <a:srgbClr val="00A4E6"/>
    <a:srgbClr val="5BD0FF"/>
    <a:srgbClr val="29C2FF"/>
    <a:srgbClr val="11BBFF"/>
    <a:srgbClr val="21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7" autoAdjust="0"/>
    <p:restoredTop sz="98901" autoAdjust="0"/>
  </p:normalViewPr>
  <p:slideViewPr>
    <p:cSldViewPr>
      <p:cViewPr varScale="1">
        <p:scale>
          <a:sx n="122" d="100"/>
          <a:sy n="122" d="100"/>
        </p:scale>
        <p:origin x="1114" y="86"/>
      </p:cViewPr>
      <p:guideLst>
        <p:guide orient="horz" pos="119"/>
        <p:guide pos="158"/>
        <p:guide orient="horz" pos="1162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>
                <a:ea typeface="맑은 고딕" panose="020B0503020000020004" pitchFamily="50" charset="-127"/>
              </a:rPr>
              <a:pPr/>
              <a:t>2020-04-10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 userDrawn="1"/>
        </p:nvGrpSpPr>
        <p:grpSpPr>
          <a:xfrm>
            <a:off x="276521" y="5990292"/>
            <a:ext cx="3791423" cy="586615"/>
            <a:chOff x="130805" y="5990292"/>
            <a:chExt cx="3791423" cy="586615"/>
          </a:xfrm>
        </p:grpSpPr>
        <p:sp>
          <p:nvSpPr>
            <p:cNvPr id="17" name="TextBox 9"/>
            <p:cNvSpPr txBox="1"/>
            <p:nvPr userDrawn="1"/>
          </p:nvSpPr>
          <p:spPr>
            <a:xfrm>
              <a:off x="130805" y="6269130"/>
              <a:ext cx="379142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MySQL</a:t>
              </a:r>
              <a:r>
                <a:rPr kumimoji="0" lang="ko-KR" altLang="en-US" sz="1400" b="1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로 배우는 데이터베이스 개론과 실습</a:t>
              </a:r>
              <a:endParaRPr kumimoji="0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197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359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38980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1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mtClean="0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89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724128" y="93663"/>
            <a:ext cx="3380100" cy="523220"/>
            <a:chOff x="6752029" y="188640"/>
            <a:chExt cx="3381457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1796645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800" b="1" kern="1200" spc="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SQL</a:t>
              </a:r>
              <a:r>
                <a:rPr kumimoji="1" lang="en-US" altLang="ko-KR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기초</a:t>
              </a:r>
              <a:endParaRPr kumimoji="1" lang="ko-KR" altLang="en-US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03</a:t>
              </a:r>
              <a:endParaRPr lang="ko-KR" altLang="en-US" sz="2800" b="1" dirty="0" smtClean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mtClean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47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buClr>
                <a:srgbClr val="50ABCC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4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496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실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2400" b="1" baseline="0">
                <a:solidFill>
                  <a:srgbClr val="0000CC"/>
                </a:solidFill>
              </a:defRPr>
            </a:lvl1pPr>
          </a:lstStyle>
          <a:p>
            <a:r>
              <a:rPr lang="ko-KR" altLang="en-US" smtClean="0"/>
              <a:t>연습문제 풀이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980728"/>
            <a:ext cx="8136904" cy="54726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>
                <a:latin typeface="+mn-lt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accent5">
                  <a:lumMod val="50000"/>
                </a:schemeClr>
              </a:buClr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908720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339752" y="908720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908720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908720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880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2020-04-10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1" r:id="rId2"/>
    <p:sldLayoutId id="2147483692" r:id="rId3"/>
    <p:sldLayoutId id="2147483693" r:id="rId4"/>
    <p:sldLayoutId id="2147483690" r:id="rId5"/>
    <p:sldLayoutId id="2147483679" r:id="rId6"/>
    <p:sldLayoutId id="2147483680" r:id="rId7"/>
    <p:sldLayoutId id="2147483686" r:id="rId8"/>
    <p:sldLayoutId id="214748368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56810" y="3573016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03</a:t>
            </a:r>
            <a:r>
              <a:rPr kumimoji="0" lang="en-US" altLang="ko-KR" dirty="0" smtClean="0">
                <a:solidFill>
                  <a:schemeClr val="bg1"/>
                </a:solidFill>
              </a:rPr>
              <a:t/>
            </a:r>
            <a:br>
              <a:rPr kumimoji="0" lang="en-US" altLang="ko-KR" dirty="0" smtClean="0">
                <a:solidFill>
                  <a:schemeClr val="bg1"/>
                </a:solidFill>
              </a:rPr>
            </a:br>
            <a:r>
              <a:rPr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SQL </a:t>
            </a: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9336" y="5337336"/>
            <a:ext cx="7929577" cy="11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여기서 잠깐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MySQL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설치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소요시간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MySQL DBMS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는 설치 파일의 용량이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300MB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이상 되기 때문에 다운로드에서 설치까지 시간이 많이 소요된다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설치 시간을 충분히 갖는 것이 좋다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873609"/>
              </p:ext>
            </p:extLst>
          </p:nvPr>
        </p:nvGraphicFramePr>
        <p:xfrm>
          <a:off x="667658" y="3284984"/>
          <a:ext cx="7864784" cy="1869484"/>
        </p:xfrm>
        <a:graphic>
          <a:graphicData uri="http://schemas.openxmlformats.org/drawingml/2006/table">
            <a:tbl>
              <a:tblPr/>
              <a:tblGrid>
                <a:gridCol w="2673426">
                  <a:extLst>
                    <a:ext uri="{9D8B030D-6E8A-4147-A177-3AD203B41FA5}">
                      <a16:colId xmlns:a16="http://schemas.microsoft.com/office/drawing/2014/main" val="3153622392"/>
                    </a:ext>
                  </a:extLst>
                </a:gridCol>
                <a:gridCol w="2595679">
                  <a:extLst>
                    <a:ext uri="{9D8B030D-6E8A-4147-A177-3AD203B41FA5}">
                      <a16:colId xmlns:a16="http://schemas.microsoft.com/office/drawing/2014/main" val="1272870044"/>
                    </a:ext>
                  </a:extLst>
                </a:gridCol>
                <a:gridCol w="2595679">
                  <a:extLst>
                    <a:ext uri="{9D8B030D-6E8A-4147-A177-3AD203B41FA5}">
                      <a16:colId xmlns:a16="http://schemas.microsoft.com/office/drawing/2014/main" val="302462238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운영체제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 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윈도우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64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LINUX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182685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Community Server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(8.0)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44427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Community Server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(5.7) - 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버전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98681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Enterprise Edition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(8.0,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 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 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76239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</a:t>
            </a:r>
            <a:r>
              <a:rPr lang="ko-KR" altLang="en-US" sz="2000" dirty="0">
                <a:solidFill>
                  <a:schemeClr val="tx2"/>
                </a:solidFill>
              </a:rPr>
              <a:t>설치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부록 </a:t>
            </a:r>
            <a:r>
              <a:rPr lang="en-US" altLang="ko-KR" sz="2000" dirty="0">
                <a:solidFill>
                  <a:schemeClr val="tx2"/>
                </a:solidFill>
              </a:rPr>
              <a:t>A </a:t>
            </a:r>
            <a:r>
              <a:rPr lang="ko-KR" altLang="en-US" sz="2000" dirty="0">
                <a:solidFill>
                  <a:schemeClr val="tx2"/>
                </a:solidFill>
              </a:rPr>
              <a:t>참조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9552" y="1700808"/>
            <a:ext cx="8136904" cy="15121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en-US" altLang="ko-KR" dirty="0"/>
              <a:t>www.mysql.com </a:t>
            </a:r>
            <a:r>
              <a:rPr kumimoji="0" lang="ko-KR" altLang="en-US" dirty="0"/>
              <a:t>접속 </a:t>
            </a:r>
            <a:r>
              <a:rPr kumimoji="0" lang="en-US" altLang="ko-KR" dirty="0" smtClean="0"/>
              <a:t>– [DOWNLOADS] </a:t>
            </a:r>
            <a:r>
              <a:rPr kumimoji="0" lang="ko-KR" altLang="en-US" dirty="0"/>
              <a:t>클릭</a:t>
            </a:r>
            <a:endParaRPr kumimoji="0" lang="en-US" altLang="ko-KR" dirty="0"/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시스템 관리자 계정 </a:t>
            </a:r>
            <a:r>
              <a:rPr kumimoji="0" lang="en-US" altLang="ko-KR" dirty="0"/>
              <a:t>: root, </a:t>
            </a:r>
            <a:r>
              <a:rPr kumimoji="0" lang="ko-KR" altLang="en-US" dirty="0"/>
              <a:t>비밀번호 </a:t>
            </a:r>
            <a:r>
              <a:rPr kumimoji="0" lang="en-US" altLang="ko-KR" dirty="0"/>
              <a:t>: root </a:t>
            </a:r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설치가 완료되면 </a:t>
            </a:r>
            <a:r>
              <a:rPr kumimoji="0" lang="en-US" altLang="ko-KR" dirty="0"/>
              <a:t>[</a:t>
            </a:r>
            <a:r>
              <a:rPr kumimoji="0" lang="ko-KR" altLang="en-US" dirty="0"/>
              <a:t>시작</a:t>
            </a:r>
            <a:r>
              <a:rPr kumimoji="0" lang="en-US" altLang="ko-KR" dirty="0"/>
              <a:t>]-[</a:t>
            </a:r>
            <a:r>
              <a:rPr kumimoji="0" lang="ko-KR" altLang="en-US" dirty="0"/>
              <a:t>모든 프로그램</a:t>
            </a:r>
            <a:r>
              <a:rPr kumimoji="0" lang="en-US" altLang="ko-KR" dirty="0"/>
              <a:t>]-[MySQL]-[MySQL Workbench] GUI </a:t>
            </a:r>
            <a:r>
              <a:rPr kumimoji="0" lang="ko-KR" altLang="en-US" dirty="0"/>
              <a:t>데이터베이스 관리 화면이 작동된다</a:t>
            </a:r>
            <a:r>
              <a:rPr kumimoji="0"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14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23574" y="3284984"/>
            <a:ext cx="8052882" cy="3295386"/>
            <a:chOff x="628345" y="2606855"/>
            <a:chExt cx="8444515" cy="3455650"/>
          </a:xfrm>
        </p:grpSpPr>
        <p:sp>
          <p:nvSpPr>
            <p:cNvPr id="3" name="순서도: 자기 디스크 2"/>
            <p:cNvSpPr/>
            <p:nvPr/>
          </p:nvSpPr>
          <p:spPr>
            <a:xfrm>
              <a:off x="4267945" y="5038430"/>
              <a:ext cx="720080" cy="504056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 smtClean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madang</a:t>
              </a:r>
              <a:endParaRPr lang="ko-KR" altLang="en-US" sz="11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순서도: 자기 디스크 4"/>
            <p:cNvSpPr/>
            <p:nvPr/>
          </p:nvSpPr>
          <p:spPr>
            <a:xfrm>
              <a:off x="3293492" y="5051130"/>
              <a:ext cx="720080" cy="504056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순서도: 자기 디스크 5"/>
            <p:cNvSpPr/>
            <p:nvPr/>
          </p:nvSpPr>
          <p:spPr>
            <a:xfrm>
              <a:off x="5267798" y="5051130"/>
              <a:ext cx="720080" cy="504056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db1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자기 디스크 6"/>
            <p:cNvSpPr/>
            <p:nvPr/>
          </p:nvSpPr>
          <p:spPr>
            <a:xfrm>
              <a:off x="2627784" y="4421054"/>
              <a:ext cx="5472608" cy="1440160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" name="그림 7" descr="File:Crystal Clear kdm &lt;strong&gt;user&lt;/strong&gt; female.svg - Wikimedia Commons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628" y="3693059"/>
              <a:ext cx="510435" cy="510435"/>
            </a:xfrm>
            <a:prstGeom prst="rect">
              <a:avLst/>
            </a:prstGeom>
          </p:spPr>
        </p:pic>
        <p:pic>
          <p:nvPicPr>
            <p:cNvPr id="9" name="그림 8" descr="Free vector graphic: &lt;strong&gt;User&lt;/strong&gt;, Avatar, Female, Blond, Girl - Free Image on Pixabay - 3108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645" y="3662988"/>
              <a:ext cx="501196" cy="50259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270885" y="4146586"/>
              <a:ext cx="504056" cy="26632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r>
                <a:rPr lang="en-US" altLang="ko-KR" sz="1100" dirty="0" err="1" smtClean="0">
                  <a:solidFill>
                    <a:srgbClr val="0000CC"/>
                  </a:solidFill>
                  <a:ea typeface="맑은 고딕" panose="020B0503020000020004" pitchFamily="50" charset="-127"/>
                </a:rPr>
                <a:t>madang</a:t>
              </a:r>
              <a:endParaRPr lang="ko-KR" altLang="en-US" sz="1100" dirty="0" smtClean="0">
                <a:solidFill>
                  <a:srgbClr val="0000CC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57974" y="4171991"/>
              <a:ext cx="713701" cy="26632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r>
                <a:rPr lang="en-US" altLang="ko-KR" sz="1100" dirty="0" smtClean="0">
                  <a:solidFill>
                    <a:srgbClr val="0000CC"/>
                  </a:solidFill>
                  <a:ea typeface="맑은 고딕" panose="020B0503020000020004" pitchFamily="50" charset="-127"/>
                </a:rPr>
                <a:t>root</a:t>
              </a:r>
              <a:endParaRPr lang="ko-KR" altLang="en-US" sz="1100" dirty="0" smtClean="0">
                <a:solidFill>
                  <a:srgbClr val="0000CC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12" name="그림 11" descr="Free vector graphic: &lt;strong&gt;User&lt;/strong&gt;, Avatar, Female, Blond, Girl - Free Image on Pixabay - 3108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375" y="3643994"/>
              <a:ext cx="501196" cy="50259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06615" y="4127592"/>
              <a:ext cx="504056" cy="26632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r>
                <a:rPr lang="en-US" altLang="ko-KR" sz="1100" dirty="0" smtClean="0">
                  <a:ea typeface="맑은 고딕" panose="020B0503020000020004" pitchFamily="50" charset="-127"/>
                </a:rPr>
                <a:t>user1</a:t>
              </a:r>
              <a:endParaRPr lang="ko-KR" altLang="en-US" sz="1100" dirty="0" smtClean="0"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298" y="4058585"/>
              <a:ext cx="648072" cy="21398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85000" lnSpcReduction="20000"/>
            </a:bodyPr>
            <a:lstStyle/>
            <a:p>
              <a:r>
                <a:rPr lang="ko-KR" altLang="en-US" sz="1100" smtClean="0">
                  <a:ea typeface="맑은 고딕" panose="020B0503020000020004" pitchFamily="50" charset="-127"/>
                </a:rPr>
                <a:t>사용자들</a:t>
              </a:r>
              <a:endParaRPr lang="ko-KR" altLang="en-US" sz="1100" dirty="0" smtClean="0">
                <a:ea typeface="맑은 고딕" panose="020B0503020000020004" pitchFamily="50" charset="-127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1663228" y="4105155"/>
              <a:ext cx="820540" cy="983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8345" y="5061680"/>
              <a:ext cx="648072" cy="21398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85000" lnSpcReduction="20000"/>
            </a:bodyPr>
            <a:lstStyle/>
            <a:p>
              <a:r>
                <a:rPr lang="ko-KR" altLang="en-US" sz="1100" dirty="0" smtClean="0">
                  <a:ea typeface="맑은 고딕" panose="020B0503020000020004" pitchFamily="50" charset="-127"/>
                </a:rPr>
                <a:t>데이터베이스 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1663398" y="5141350"/>
              <a:ext cx="820540" cy="983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순서도: 자기 디스크 17"/>
            <p:cNvSpPr/>
            <p:nvPr/>
          </p:nvSpPr>
          <p:spPr>
            <a:xfrm>
              <a:off x="6365412" y="5051130"/>
              <a:ext cx="720080" cy="504056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db2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11016" y="3887996"/>
              <a:ext cx="504056" cy="26632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r>
                <a:rPr lang="en-US" altLang="ko-KR" sz="1100" dirty="0" smtClean="0">
                  <a:ea typeface="맑은 고딕" panose="020B0503020000020004" pitchFamily="50" charset="-127"/>
                </a:rPr>
                <a:t>……</a:t>
              </a:r>
              <a:endParaRPr lang="ko-KR" altLang="en-US" sz="1100" dirty="0" smtClean="0"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139951" y="3316961"/>
              <a:ext cx="1008112" cy="274554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사각형 설명선 21"/>
            <p:cNvSpPr/>
            <p:nvPr/>
          </p:nvSpPr>
          <p:spPr>
            <a:xfrm>
              <a:off x="5627838" y="2606855"/>
              <a:ext cx="3445022" cy="556020"/>
            </a:xfrm>
            <a:prstGeom prst="wedgeRectCallout">
              <a:avLst>
                <a:gd name="adj1" fmla="val -105632"/>
                <a:gd name="adj2" fmla="val 14365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create user </a:t>
              </a:r>
              <a:r>
                <a:rPr lang="en-US" altLang="ko-KR" sz="1200" dirty="0" err="1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madang@localhost</a:t>
              </a:r>
              <a:r>
                <a:rPr lang="en-US" altLang="ko-KR" sz="1200" dirty="0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identified WITH </a:t>
              </a:r>
              <a:r>
                <a:rPr lang="en-US" altLang="ko-KR" sz="1200" dirty="0" err="1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mysql_native_password</a:t>
              </a:r>
              <a:r>
                <a:rPr lang="en-US" altLang="ko-KR" sz="1200" dirty="0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by '</a:t>
              </a:r>
              <a:r>
                <a:rPr lang="en-US" altLang="ko-KR" sz="1200" dirty="0" err="1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madang</a:t>
              </a:r>
              <a:r>
                <a:rPr lang="en-US" altLang="ko-KR" sz="1200" dirty="0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'; </a:t>
              </a:r>
            </a:p>
          </p:txBody>
        </p:sp>
        <p:sp>
          <p:nvSpPr>
            <p:cNvPr id="23" name="사각형 설명선 22"/>
            <p:cNvSpPr/>
            <p:nvPr/>
          </p:nvSpPr>
          <p:spPr>
            <a:xfrm>
              <a:off x="6594620" y="3397487"/>
              <a:ext cx="2478240" cy="324293"/>
            </a:xfrm>
            <a:prstGeom prst="wedgeRectCallout">
              <a:avLst>
                <a:gd name="adj1" fmla="val -123056"/>
                <a:gd name="adj2" fmla="val 13973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create 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database </a:t>
              </a:r>
              <a:r>
                <a:rPr lang="en-US" altLang="ko-KR" sz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madang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; 	</a:t>
              </a:r>
            </a:p>
          </p:txBody>
        </p:sp>
      </p:grp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실습 데이터베이스 설치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부록 </a:t>
            </a:r>
            <a:r>
              <a:rPr lang="en-US" altLang="ko-KR" sz="2000" dirty="0" smtClean="0">
                <a:solidFill>
                  <a:schemeClr val="tx2"/>
                </a:solidFill>
              </a:rPr>
              <a:t>B </a:t>
            </a:r>
            <a:r>
              <a:rPr lang="ko-KR" altLang="en-US" sz="2000" dirty="0" smtClean="0">
                <a:solidFill>
                  <a:schemeClr val="tx2"/>
                </a:solidFill>
              </a:rPr>
              <a:t>참조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539552" y="1700808"/>
            <a:ext cx="8136904" cy="15121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en-US" altLang="ko-KR" dirty="0"/>
              <a:t>root </a:t>
            </a:r>
            <a:r>
              <a:rPr kumimoji="0" lang="ko-KR" altLang="en-US" dirty="0"/>
              <a:t>계정에서 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 </a:t>
            </a:r>
            <a:r>
              <a:rPr kumimoji="0" lang="ko-KR" altLang="en-US" dirty="0"/>
              <a:t>사용자 및 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 </a:t>
            </a:r>
            <a:r>
              <a:rPr kumimoji="0" lang="ko-KR" altLang="en-US" dirty="0"/>
              <a:t>데이터베이스 생성</a:t>
            </a:r>
            <a:r>
              <a:rPr kumimoji="0" lang="en-US" altLang="ko-KR" dirty="0"/>
              <a:t/>
            </a:r>
            <a:br>
              <a:rPr kumimoji="0" lang="en-US" altLang="ko-KR" dirty="0"/>
            </a:br>
            <a:r>
              <a:rPr kumimoji="0" lang="en-US" altLang="ko-KR" dirty="0"/>
              <a:t>(</a:t>
            </a:r>
            <a:r>
              <a:rPr kumimoji="0" lang="ko-KR" altLang="en-US" dirty="0"/>
              <a:t>스크립트 참조  </a:t>
            </a:r>
            <a:r>
              <a:rPr kumimoji="0" lang="en-US" altLang="ko-KR" dirty="0"/>
              <a:t>- </a:t>
            </a:r>
            <a:r>
              <a:rPr kumimoji="0" lang="en-US" altLang="ko-KR" dirty="0" err="1"/>
              <a:t>demo_madang.sql</a:t>
            </a:r>
            <a:r>
              <a:rPr kumimoji="0" lang="en-US" altLang="ko-KR" dirty="0"/>
              <a:t>) </a:t>
            </a:r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사용자 이름</a:t>
            </a:r>
            <a:r>
              <a:rPr kumimoji="0" lang="en-US" altLang="ko-KR" dirty="0"/>
              <a:t>(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), </a:t>
            </a:r>
            <a:r>
              <a:rPr kumimoji="0" lang="ko-KR" altLang="en-US" dirty="0"/>
              <a:t>데이터베이스  이름</a:t>
            </a:r>
            <a:r>
              <a:rPr kumimoji="0" lang="en-US" altLang="ko-KR" dirty="0"/>
              <a:t>(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)</a:t>
            </a:r>
            <a:r>
              <a:rPr kumimoji="0" lang="ko-KR" altLang="en-US" dirty="0"/>
              <a:t>을</a:t>
            </a:r>
            <a:r>
              <a:rPr kumimoji="0" lang="en-US" altLang="ko-KR" dirty="0"/>
              <a:t> </a:t>
            </a:r>
            <a:r>
              <a:rPr kumimoji="0" lang="ko-KR" altLang="en-US" dirty="0"/>
              <a:t>편의상 동일하게 함</a:t>
            </a:r>
            <a:endParaRPr kumimoji="0" lang="en-US" altLang="ko-KR" dirty="0"/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en-US" altLang="ko-KR" dirty="0" err="1"/>
              <a:t>madang</a:t>
            </a:r>
            <a:r>
              <a:rPr kumimoji="0" lang="en-US" altLang="ko-KR" dirty="0"/>
              <a:t> </a:t>
            </a:r>
            <a:r>
              <a:rPr kumimoji="0" lang="ko-KR" altLang="en-US" dirty="0"/>
              <a:t>사용자 계정에서 샘플 데이터베이스 설치 </a:t>
            </a:r>
            <a:r>
              <a:rPr kumimoji="0"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95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4" y="14315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72994" y="1988840"/>
            <a:ext cx="6798012" cy="4032448"/>
            <a:chOff x="1115616" y="1844824"/>
            <a:chExt cx="6798012" cy="4032448"/>
          </a:xfrm>
        </p:grpSpPr>
        <p:pic>
          <p:nvPicPr>
            <p:cNvPr id="1025" name="_x192988104" descr="EMB000027c4675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844824"/>
              <a:ext cx="6798012" cy="403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742314" y="4982918"/>
              <a:ext cx="1800200" cy="67833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42314" y="4589636"/>
              <a:ext cx="1800200" cy="32978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35896" y="4616027"/>
              <a:ext cx="206685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Connection </a:t>
              </a:r>
              <a:r>
                <a:rPr lang="ko-KR" altLang="en-US" sz="12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생성 아이콘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+</a:t>
              </a:r>
              <a:endParaRPr lang="ko-KR" altLang="en-US" sz="12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35896" y="5108149"/>
              <a:ext cx="228288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Connection – root </a:t>
              </a:r>
              <a:r>
                <a:rPr lang="ko-KR" altLang="en-US" sz="1200" b="1" dirty="0" err="1" smtClean="0">
                  <a:solidFill>
                    <a:srgbClr val="FF0000"/>
                  </a:solidFill>
                  <a:latin typeface="+mn-ea"/>
                  <a:ea typeface="+mn-ea"/>
                </a:rPr>
                <a:t>계정용</a:t>
              </a:r>
              <a:endParaRPr lang="ko-KR" altLang="en-US" sz="12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14611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66433" y="6167229"/>
            <a:ext cx="3211135" cy="390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3-9] Workbench SQL 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개발 화면</a:t>
            </a:r>
            <a:endParaRPr lang="ko-KR" altLang="en-US" sz="1400" kern="0" spc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41" y="1790700"/>
            <a:ext cx="6322518" cy="4343888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Workbench </a:t>
            </a:r>
            <a:r>
              <a:rPr lang="ko-KR" altLang="en-US" sz="2000" dirty="0">
                <a:solidFill>
                  <a:schemeClr val="tx2"/>
                </a:solidFill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10013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83256" y="2204864"/>
            <a:ext cx="6577488" cy="3292934"/>
            <a:chOff x="1283256" y="1741946"/>
            <a:chExt cx="6577488" cy="3292934"/>
          </a:xfrm>
        </p:grpSpPr>
        <p:sp>
          <p:nvSpPr>
            <p:cNvPr id="36" name="TextBox 35"/>
            <p:cNvSpPr txBox="1"/>
            <p:nvPr/>
          </p:nvSpPr>
          <p:spPr>
            <a:xfrm>
              <a:off x="1403648" y="4746848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3-12 </a:t>
              </a:r>
              <a:r>
                <a:rPr lang="en-US" altLang="ko-KR" sz="1400" b="1" dirty="0">
                  <a:ea typeface="맑은 고딕" panose="020B0503020000020004" pitchFamily="50" charset="-127"/>
                </a:rPr>
                <a:t>Command Line Client</a:t>
              </a:r>
              <a:r>
                <a:rPr lang="ko-KR" altLang="en-US" sz="1400" b="1" dirty="0">
                  <a:ea typeface="맑은 고딕" panose="020B0503020000020004" pitchFamily="50" charset="-127"/>
                </a:rPr>
                <a:t>에서 </a:t>
              </a:r>
              <a:r>
                <a:rPr lang="en-US" altLang="ko-KR" sz="1400" b="1" dirty="0">
                  <a:ea typeface="맑은 고딕" panose="020B0503020000020004" pitchFamily="50" charset="-127"/>
                </a:rPr>
                <a:t>MySQL </a:t>
              </a:r>
              <a:r>
                <a:rPr lang="ko-KR" altLang="en-US" sz="1400" b="1" dirty="0">
                  <a:ea typeface="맑은 고딕" panose="020B0503020000020004" pitchFamily="50" charset="-127"/>
                </a:rPr>
                <a:t>실행</a:t>
              </a:r>
            </a:p>
          </p:txBody>
        </p:sp>
        <p:pic>
          <p:nvPicPr>
            <p:cNvPr id="2049" name="_x966053752" descr="EMB000024782f4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256" y="1741946"/>
              <a:ext cx="6577488" cy="282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</a:t>
            </a:r>
            <a:r>
              <a:rPr lang="ko-KR" altLang="en-US" sz="2000" dirty="0" err="1">
                <a:solidFill>
                  <a:schemeClr val="tx2"/>
                </a:solidFill>
              </a:rPr>
              <a:t>명령창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31228" y="1988840"/>
            <a:ext cx="708154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ea typeface="맑은 고딕" panose="020B0503020000020004" pitchFamily="50" charset="-127"/>
              </a:rPr>
              <a:t>다음은 </a:t>
            </a:r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명령창에서</a:t>
            </a:r>
            <a:r>
              <a:rPr lang="ko-KR" altLang="en-US" sz="1400" dirty="0">
                <a:ea typeface="맑은 고딕" panose="020B0503020000020004" pitchFamily="50" charset="-127"/>
              </a:rPr>
              <a:t> ‘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testdb’라는</a:t>
            </a:r>
            <a:r>
              <a:rPr lang="ko-KR" altLang="en-US" sz="1400" dirty="0">
                <a:ea typeface="맑은 고딕" panose="020B0503020000020004" pitchFamily="50" charset="-127"/>
              </a:rPr>
              <a:t> 데이터베이스를 생성하는 간략한 예제이다.</a:t>
            </a:r>
          </a:p>
          <a:p>
            <a:endParaRPr lang="ko-KR" altLang="en-US" sz="1400" dirty="0">
              <a:ea typeface="맑은 고딕" panose="020B0503020000020004" pitchFamily="50" charset="-127"/>
            </a:endParaRP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</a:t>
            </a:r>
            <a:r>
              <a:rPr lang="ko-KR" altLang="en-US" sz="1400" dirty="0" err="1">
                <a:ea typeface="맑은 고딕" panose="020B0503020000020004" pitchFamily="50" charset="-127"/>
              </a:rPr>
              <a:t>show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databases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</a:t>
            </a:r>
            <a:r>
              <a:rPr lang="ko-KR" altLang="en-US" sz="1400" dirty="0" err="1">
                <a:ea typeface="맑은 고딕" panose="020B0503020000020004" pitchFamily="50" charset="-127"/>
              </a:rPr>
              <a:t>create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database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testdb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</a:t>
            </a:r>
            <a:r>
              <a:rPr lang="ko-KR" altLang="en-US" sz="1400" dirty="0" err="1">
                <a:ea typeface="맑은 고딕" panose="020B0503020000020004" pitchFamily="50" charset="-127"/>
              </a:rPr>
              <a:t>use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testdb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CREATE TABLE 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400" dirty="0">
                <a:ea typeface="맑은 고딕" panose="020B0503020000020004" pitchFamily="50" charset="-127"/>
              </a:rPr>
              <a:t>	(</a:t>
            </a:r>
            <a:r>
              <a:rPr lang="ko-KR" altLang="en-US" sz="1400" dirty="0" err="1"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smallint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unsigned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not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null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auto_increment</a:t>
            </a:r>
            <a:r>
              <a:rPr lang="ko-KR" altLang="en-US" sz="1400" dirty="0"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400" dirty="0">
                <a:ea typeface="맑은 고딕" panose="020B0503020000020004" pitchFamily="50" charset="-127"/>
              </a:rPr>
              <a:t>	</a:t>
            </a:r>
            <a:r>
              <a:rPr lang="ko-KR" altLang="en-US" sz="1400" dirty="0" err="1">
                <a:ea typeface="맑은 고딕" panose="020B0503020000020004" pitchFamily="50" charset="-127"/>
              </a:rPr>
              <a:t>name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varchar</a:t>
            </a:r>
            <a:r>
              <a:rPr lang="ko-KR" altLang="en-US" sz="1400" dirty="0">
                <a:ea typeface="맑은 고딕" panose="020B0503020000020004" pitchFamily="50" charset="-127"/>
              </a:rPr>
              <a:t>(20) </a:t>
            </a:r>
            <a:r>
              <a:rPr lang="ko-KR" altLang="en-US" sz="1400" dirty="0" err="1">
                <a:ea typeface="맑은 고딕" panose="020B0503020000020004" pitchFamily="50" charset="-127"/>
              </a:rPr>
              <a:t>not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null</a:t>
            </a:r>
            <a:r>
              <a:rPr lang="ko-KR" altLang="en-US" sz="1400" dirty="0">
                <a:ea typeface="맑은 고딕" panose="020B0503020000020004" pitchFamily="50" charset="-127"/>
              </a:rPr>
              <a:t>);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</a:t>
            </a:r>
            <a:r>
              <a:rPr lang="ko-KR" altLang="en-US" sz="1400" dirty="0" err="1">
                <a:ea typeface="맑은 고딕" panose="020B0503020000020004" pitchFamily="50" charset="-127"/>
              </a:rPr>
              <a:t>show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tables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INSERT INTO </a:t>
            </a:r>
            <a:r>
              <a:rPr lang="ko-KR" altLang="en-US" sz="1400" dirty="0" err="1">
                <a:ea typeface="맑은 고딕" panose="020B0503020000020004" pitchFamily="50" charset="-127"/>
              </a:rPr>
              <a:t>tablename</a:t>
            </a:r>
            <a:r>
              <a:rPr lang="ko-KR" altLang="en-US" sz="1400" dirty="0">
                <a:ea typeface="맑은 고딕" panose="020B0503020000020004" pitchFamily="50" charset="-127"/>
              </a:rPr>
              <a:t>(</a:t>
            </a:r>
            <a:r>
              <a:rPr lang="ko-KR" altLang="en-US" sz="1400" dirty="0" err="1"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ea typeface="맑은 고딕" panose="020B0503020000020004" pitchFamily="50" charset="-127"/>
              </a:rPr>
              <a:t>name</a:t>
            </a:r>
            <a:r>
              <a:rPr lang="ko-KR" altLang="en-US" sz="1400" dirty="0">
                <a:ea typeface="맑은 고딕" panose="020B0503020000020004" pitchFamily="50" charset="-127"/>
              </a:rPr>
              <a:t>) VALUES (1, '</a:t>
            </a:r>
            <a:r>
              <a:rPr lang="ko-KR" altLang="en-US" sz="1400" dirty="0" err="1">
                <a:ea typeface="맑은 고딕" panose="020B0503020000020004" pitchFamily="50" charset="-127"/>
              </a:rPr>
              <a:t>Sample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data</a:t>
            </a:r>
            <a:r>
              <a:rPr lang="ko-KR" altLang="en-US" sz="1400" dirty="0">
                <a:ea typeface="맑은 고딕" panose="020B0503020000020004" pitchFamily="50" charset="-127"/>
              </a:rPr>
              <a:t>' );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SELECT * FROM 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</a:t>
            </a:r>
            <a:r>
              <a:rPr lang="ko-KR" altLang="en-US" sz="2000" dirty="0" err="1">
                <a:solidFill>
                  <a:schemeClr val="tx2"/>
                </a:solidFill>
              </a:rPr>
              <a:t>명령창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2600392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02. SQL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8845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219" y="1556792"/>
            <a:ext cx="802838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479715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3-14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SQL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문을 사용해 자료를 찾는 과정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1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2737636"/>
              </p:ext>
            </p:extLst>
          </p:nvPr>
        </p:nvGraphicFramePr>
        <p:xfrm>
          <a:off x="539750" y="2216264"/>
          <a:ext cx="8064501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SQL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일반 프로그래밍 언어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데이터베이스에서 데이터를 추출하여 문제 해결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모든 문제 해결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입출력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입력은 테이블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출력도 테이블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모든 형태의 입출력 가능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DBMS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컴파일러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예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SELECT * </a:t>
                      </a:r>
                    </a:p>
                    <a:p>
                      <a:pPr latinLnBrk="0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FROM Book;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main()</a:t>
                      </a:r>
                    </a:p>
                    <a:p>
                      <a:pPr latinLnBrk="0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{…}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184482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SQL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과 일반 프로그래밍 언어의 차이점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/>
              <a:t>개요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1085503"/>
            <a:ext cx="8064896" cy="525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SQL </a:t>
            </a:r>
            <a:r>
              <a:rPr kumimoji="0" lang="ko-KR" altLang="en-US" sz="2000" dirty="0">
                <a:solidFill>
                  <a:schemeClr val="tx2"/>
                </a:solidFill>
              </a:rPr>
              <a:t>기능에 따른 분류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70080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데이터 </a:t>
            </a:r>
            <a:r>
              <a:rPr kumimoji="0" lang="ko-KR" altLang="en-US" dirty="0" err="1"/>
              <a:t>정의어</a:t>
            </a:r>
            <a:r>
              <a:rPr kumimoji="0" lang="en-US" altLang="ko-KR" dirty="0"/>
              <a:t>(DDL)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210720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lnSpc>
                <a:spcPct val="120000"/>
              </a:lnSpc>
              <a:buClrTx/>
              <a:buNone/>
            </a:pPr>
            <a:r>
              <a:rPr lang="ko-KR" altLang="en-US" sz="1400" b="0" dirty="0" smtClean="0"/>
              <a:t>  테이블이나 </a:t>
            </a:r>
            <a:r>
              <a:rPr lang="ko-KR" altLang="en-US" sz="1400" b="0" dirty="0"/>
              <a:t>관계의 구조를 생성하는 데 사용하며 </a:t>
            </a:r>
            <a:r>
              <a:rPr lang="en-US" altLang="ko-KR" sz="1400" b="0" dirty="0"/>
              <a:t>CREATE, ALTER,  DROP </a:t>
            </a:r>
            <a:r>
              <a:rPr lang="ko-KR" altLang="en-US" sz="1400" b="0" dirty="0"/>
              <a:t>문 등이 있음</a:t>
            </a:r>
            <a:endParaRPr lang="en-US" altLang="ko-KR" sz="1400" b="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278092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데이터 </a:t>
            </a:r>
            <a:r>
              <a:rPr kumimoji="0" lang="ko-KR" altLang="en-US" dirty="0" err="1"/>
              <a:t>조작어</a:t>
            </a:r>
            <a:r>
              <a:rPr kumimoji="0" lang="en-US" altLang="ko-KR" dirty="0"/>
              <a:t>(DML)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9552" y="318732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lnSpc>
                <a:spcPct val="120000"/>
              </a:lnSpc>
              <a:buClrTx/>
              <a:buNone/>
            </a:pPr>
            <a:r>
              <a:rPr lang="ko-KR" altLang="en-US" sz="1400" b="0" dirty="0" smtClean="0"/>
              <a:t>  테이블에 </a:t>
            </a:r>
            <a:r>
              <a:rPr lang="ko-KR" altLang="en-US" sz="1400" b="0" dirty="0"/>
              <a:t>데이터를 검색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삽입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수정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삭제하는 데 사용하며 </a:t>
            </a:r>
            <a:r>
              <a:rPr lang="en-US" altLang="ko-KR" sz="1400" b="0" dirty="0"/>
              <a:t>SELECT, INSERT, DELETE, </a:t>
            </a:r>
            <a:r>
              <a:rPr lang="en-US" altLang="ko-KR" sz="1400" b="0" dirty="0" smtClean="0"/>
              <a:t/>
            </a:r>
            <a:br>
              <a:rPr lang="en-US" altLang="ko-KR" sz="1400" b="0" dirty="0" smtClean="0"/>
            </a:br>
            <a:r>
              <a:rPr lang="en-US" altLang="ko-KR" sz="1400" b="0" dirty="0" smtClean="0"/>
              <a:t>  UPDATE </a:t>
            </a:r>
            <a:r>
              <a:rPr lang="ko-KR" altLang="en-US" sz="1400" b="0" dirty="0"/>
              <a:t>문 등이 있음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여기서 </a:t>
            </a:r>
            <a:r>
              <a:rPr lang="en-US" altLang="ko-KR" sz="1400" b="0" dirty="0"/>
              <a:t>SELECT </a:t>
            </a:r>
            <a:r>
              <a:rPr lang="ko-KR" altLang="en-US" sz="1400" b="0" dirty="0"/>
              <a:t>문은 특별히 </a:t>
            </a:r>
            <a:r>
              <a:rPr lang="ko-KR" altLang="en-US" sz="1400" b="0" dirty="0" err="1"/>
              <a:t>질의어</a:t>
            </a:r>
            <a:r>
              <a:rPr lang="en-US" altLang="ko-KR" sz="1400" b="0" dirty="0"/>
              <a:t>(query)</a:t>
            </a:r>
            <a:r>
              <a:rPr lang="ko-KR" altLang="en-US" sz="1400" b="0" dirty="0"/>
              <a:t>라고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함</a:t>
            </a:r>
            <a:endParaRPr lang="en-US" altLang="ko-KR" sz="1400" b="0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422108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데이터 </a:t>
            </a:r>
            <a:r>
              <a:rPr kumimoji="0" lang="ko-KR" altLang="en-US" dirty="0" err="1"/>
              <a:t>제어어</a:t>
            </a:r>
            <a:r>
              <a:rPr kumimoji="0" lang="en-US" altLang="ko-KR" dirty="0"/>
              <a:t>(DCL)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39552" y="462748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lnSpc>
                <a:spcPct val="120000"/>
              </a:lnSpc>
              <a:buClrTx/>
              <a:buNone/>
            </a:pPr>
            <a:r>
              <a:rPr lang="ko-KR" altLang="en-US" sz="1400" b="0" dirty="0" smtClean="0"/>
              <a:t>  데이터의 </a:t>
            </a:r>
            <a:r>
              <a:rPr lang="ko-KR" altLang="en-US" sz="1400" b="0" dirty="0"/>
              <a:t>사용 권한을 관리하는 데 사용하며 </a:t>
            </a:r>
            <a:r>
              <a:rPr lang="en-US" altLang="ko-KR" sz="1400" b="0" dirty="0"/>
              <a:t>GRANT, REVOKE </a:t>
            </a:r>
            <a:r>
              <a:rPr lang="ko-KR" altLang="en-US" sz="1400" b="0" dirty="0"/>
              <a:t>문 등이 있음</a:t>
            </a: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26956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15272" y="3321068"/>
            <a:ext cx="6953076" cy="720000"/>
            <a:chOff x="643260" y="3173386"/>
            <a:chExt cx="6953076" cy="720000"/>
          </a:xfrm>
        </p:grpSpPr>
        <p:sp>
          <p:nvSpPr>
            <p:cNvPr id="5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조작어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-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검색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15272" y="1196832"/>
            <a:ext cx="6953076" cy="720000"/>
            <a:chOff x="643260" y="980728"/>
            <a:chExt cx="6953076" cy="720000"/>
          </a:xfrm>
        </p:grpSpPr>
        <p:sp>
          <p:nvSpPr>
            <p:cNvPr id="10" name="직사각형 32"/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32"/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SQL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학습을 위한 준비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5272" y="2258950"/>
            <a:ext cx="6953076" cy="720000"/>
            <a:chOff x="643260" y="2077057"/>
            <a:chExt cx="6953076" cy="720000"/>
          </a:xfrm>
        </p:grpSpPr>
        <p:sp>
          <p:nvSpPr>
            <p:cNvPr id="15" name="직사각형 32"/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32"/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직사각형 17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SQL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개요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5272" y="4383186"/>
            <a:ext cx="6953076" cy="720000"/>
            <a:chOff x="643260" y="3173386"/>
            <a:chExt cx="6953076" cy="720000"/>
          </a:xfrm>
        </p:grpSpPr>
        <p:sp>
          <p:nvSpPr>
            <p:cNvPr id="20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정의어</a:t>
              </a:r>
              <a:endParaRPr lang="ko-KR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15272" y="5445304"/>
            <a:ext cx="6953076" cy="720000"/>
            <a:chOff x="643260" y="3173386"/>
            <a:chExt cx="6953076" cy="720000"/>
          </a:xfrm>
        </p:grpSpPr>
        <p:sp>
          <p:nvSpPr>
            <p:cNvPr id="25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조작어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-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삽입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,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수정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,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삭제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03608" y="515719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3-15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정의어와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 데이터 조작어의 주요 명령어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26831" y="161913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8433" name="_x977194360" descr="EMB000024782f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31" y="1982900"/>
            <a:ext cx="5561394" cy="298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505900"/>
              </p:ext>
            </p:extLst>
          </p:nvPr>
        </p:nvGraphicFramePr>
        <p:xfrm>
          <a:off x="539750" y="1085850"/>
          <a:ext cx="8065252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5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김연아 고객의 전화번호를 찾으시오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717" marR="957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SELECT   phone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FROM   </a:t>
                      </a:r>
                      <a:r>
                        <a:rPr lang="en-US" altLang="ko-KR" sz="14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Customer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WHERE  </a:t>
                      </a:r>
                      <a:r>
                        <a:rPr lang="en-US" altLang="ko-KR" sz="14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name=‘</a:t>
                      </a:r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</a:rPr>
                        <a:t>김연아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</a:p>
                  </a:txBody>
                  <a:tcPr marL="95717" marR="9571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27584" y="523339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3-16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SQL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문의 내부적 실행 순서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9457" name="_x977193280" descr="EMB000024782f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625281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4915128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03. </a:t>
            </a:r>
            <a:r>
              <a:rPr lang="ko-KR" altLang="en-US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데이터 </a:t>
            </a:r>
            <a:r>
              <a:rPr lang="ko-KR" altLang="en-US" sz="3400" b="1" spc="-150" dirty="0" err="1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조작어</a:t>
            </a:r>
            <a:r>
              <a:rPr lang="ko-KR" altLang="en-US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검색 </a:t>
            </a:r>
            <a:endParaRPr lang="ko-KR" altLang="en-US" sz="3400" b="1" spc="-150" dirty="0">
              <a:solidFill>
                <a:schemeClr val="accent4">
                  <a:lumMod val="50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628056" y="29333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SELECT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함수와 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GROUP BY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두 개 이상 테이블에서 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질의</a:t>
            </a:r>
          </a:p>
        </p:txBody>
      </p:sp>
    </p:spTree>
    <p:extLst>
      <p:ext uri="{BB962C8B-B14F-4D97-AF65-F5344CB8AC3E}">
        <p14:creationId xmlns:p14="http://schemas.microsoft.com/office/powerpoint/2010/main" val="28232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 </a:t>
            </a:r>
            <a:r>
              <a:rPr lang="ko-KR" altLang="en-US" sz="2000" dirty="0">
                <a:solidFill>
                  <a:schemeClr val="tx2"/>
                </a:solidFill>
              </a:rPr>
              <a:t>문의 </a:t>
            </a:r>
            <a:r>
              <a:rPr lang="ko-KR" altLang="en-US" sz="2000" dirty="0" smtClean="0">
                <a:solidFill>
                  <a:schemeClr val="tx2"/>
                </a:solidFill>
              </a:rPr>
              <a:t>구성요소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000" dirty="0">
              <a:solidFill>
                <a:schemeClr val="tx2"/>
              </a:solidFill>
            </a:endParaRPr>
          </a:p>
          <a:p>
            <a:pPr marL="0" indent="0" latinLnBrk="0">
              <a:buNone/>
            </a:pP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 </a:t>
            </a:r>
            <a:r>
              <a:rPr lang="ko-KR" altLang="en-US" sz="2000" dirty="0">
                <a:solidFill>
                  <a:schemeClr val="tx2"/>
                </a:solidFill>
              </a:rPr>
              <a:t>문의 기본 문법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0806" y="4067919"/>
            <a:ext cx="5616624" cy="20973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SELECT [ALL┃DISTINCT] 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FROM </a:t>
            </a:r>
            <a:r>
              <a:rPr lang="en-US" altLang="ko-KR" sz="1200" dirty="0" smtClean="0">
                <a:latin typeface="+mn-ea"/>
                <a:ea typeface="+mn-ea"/>
              </a:rPr>
              <a:t>	     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[WHERE </a:t>
            </a:r>
            <a:r>
              <a:rPr lang="en-US" altLang="ko-KR" sz="1200" dirty="0" smtClean="0">
                <a:latin typeface="+mn-ea"/>
                <a:ea typeface="+mn-ea"/>
              </a:rPr>
              <a:t>       </a:t>
            </a:r>
            <a:r>
              <a:rPr lang="ko-KR" altLang="en-US" sz="1200" dirty="0" smtClean="0">
                <a:latin typeface="+mn-ea"/>
                <a:ea typeface="+mn-ea"/>
              </a:rPr>
              <a:t>검색조건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[GROUP BY </a:t>
            </a:r>
            <a:r>
              <a:rPr lang="en-US" altLang="ko-KR" sz="1200" dirty="0" smtClean="0">
                <a:latin typeface="+mn-ea"/>
                <a:ea typeface="+mn-ea"/>
              </a:rPr>
              <a:t>  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[HAVING </a:t>
            </a:r>
            <a:r>
              <a:rPr lang="en-US" altLang="ko-KR" sz="1200" dirty="0" smtClean="0">
                <a:latin typeface="+mn-ea"/>
                <a:ea typeface="+mn-ea"/>
              </a:rPr>
              <a:t>      </a:t>
            </a:r>
            <a:r>
              <a:rPr lang="ko-KR" altLang="en-US" sz="1200" dirty="0" smtClean="0">
                <a:latin typeface="+mn-ea"/>
                <a:ea typeface="+mn-ea"/>
              </a:rPr>
              <a:t>검색조건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[ORDER BY </a:t>
            </a:r>
            <a:r>
              <a:rPr lang="en-US" altLang="ko-KR" sz="1200" dirty="0" smtClean="0">
                <a:latin typeface="+mn-ea"/>
                <a:ea typeface="+mn-ea"/>
              </a:rPr>
              <a:t>   </a:t>
            </a:r>
            <a:r>
              <a:rPr lang="ko-KR" altLang="en-US" sz="1200" dirty="0" smtClean="0">
                <a:latin typeface="+mn-ea"/>
                <a:ea typeface="+mn-ea"/>
              </a:rPr>
              <a:t>속성이름 </a:t>
            </a:r>
            <a:r>
              <a:rPr lang="en-US" altLang="ko-KR" sz="1200" dirty="0">
                <a:latin typeface="+mn-ea"/>
                <a:ea typeface="+mn-ea"/>
              </a:rPr>
              <a:t>[ASC┃DESC</a:t>
            </a:r>
            <a:r>
              <a:rPr lang="en-US" altLang="ko-KR" sz="1200" dirty="0" smtClean="0">
                <a:latin typeface="+mn-ea"/>
                <a:ea typeface="+mn-ea"/>
              </a:rPr>
              <a:t>]]</a:t>
            </a:r>
          </a:p>
          <a:p>
            <a:pPr marL="266700" lvl="1" indent="0">
              <a:lnSpc>
                <a:spcPct val="110000"/>
              </a:lnSpc>
              <a:buNone/>
            </a:pPr>
            <a:r>
              <a:rPr lang="en-US" altLang="ko-KR" sz="1200" dirty="0" smtClean="0">
                <a:latin typeface="+mn-ea"/>
                <a:ea typeface="+mn-ea"/>
              </a:rPr>
              <a:t>--------------------------------------------------------------------------------</a:t>
            </a:r>
            <a:endParaRPr lang="en-US" altLang="ko-KR" sz="1000" dirty="0">
              <a:latin typeface="+mn-ea"/>
              <a:ea typeface="+mn-ea"/>
            </a:endParaRPr>
          </a:p>
          <a:p>
            <a:pPr marL="266700" lvl="1" indent="0">
              <a:lnSpc>
                <a:spcPct val="110000"/>
              </a:lnSpc>
              <a:buNone/>
            </a:pPr>
            <a:r>
              <a:rPr lang="en-US" altLang="ko-KR" sz="900" dirty="0">
                <a:latin typeface="+mn-ea"/>
                <a:ea typeface="+mn-ea"/>
              </a:rPr>
              <a:t>[ ] : </a:t>
            </a:r>
            <a:r>
              <a:rPr lang="ko-KR" altLang="en-US" sz="900" dirty="0">
                <a:latin typeface="+mn-ea"/>
                <a:ea typeface="+mn-ea"/>
              </a:rPr>
              <a:t>대괄호 안의 </a:t>
            </a:r>
            <a:r>
              <a:rPr lang="en-US" altLang="ko-KR" sz="900" dirty="0">
                <a:latin typeface="+mn-ea"/>
                <a:ea typeface="+mn-ea"/>
              </a:rPr>
              <a:t>SQL </a:t>
            </a:r>
            <a:r>
              <a:rPr lang="ko-KR" altLang="en-US" sz="900" dirty="0" err="1">
                <a:latin typeface="+mn-ea"/>
                <a:ea typeface="+mn-ea"/>
              </a:rPr>
              <a:t>예약어들은</a:t>
            </a:r>
            <a:r>
              <a:rPr lang="ko-KR" altLang="en-US" sz="900" dirty="0">
                <a:latin typeface="+mn-ea"/>
                <a:ea typeface="+mn-ea"/>
              </a:rPr>
              <a:t> 선택적으로 사용한다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pPr marL="266700" lvl="1" indent="0">
              <a:lnSpc>
                <a:spcPct val="110000"/>
              </a:lnSpc>
              <a:buNone/>
            </a:pPr>
            <a:r>
              <a:rPr lang="en-US" altLang="ko-KR" sz="900" dirty="0">
                <a:latin typeface="+mn-ea"/>
                <a:ea typeface="+mn-ea"/>
              </a:rPr>
              <a:t>| : </a:t>
            </a:r>
            <a:r>
              <a:rPr lang="ko-KR" altLang="en-US" sz="900" dirty="0">
                <a:latin typeface="+mn-ea"/>
                <a:ea typeface="+mn-ea"/>
              </a:rPr>
              <a:t>선택 가능한 문법들 중 한 개를 사용할 수 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20280" y="199836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SELECT   </a:t>
            </a:r>
            <a:r>
              <a:rPr lang="en-US" altLang="ko-KR" sz="1400" dirty="0" err="1" smtClean="0">
                <a:solidFill>
                  <a:sysClr val="windowText" lastClr="000000"/>
                </a:solidFill>
                <a:latin typeface="+mn-ea"/>
                <a:ea typeface="+mn-ea"/>
              </a:rPr>
              <a:t>bookname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, publisher</a:t>
            </a:r>
          </a:p>
          <a:p>
            <a:r>
              <a:rPr lang="en-US" altLang="ko-KR" sz="14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FROM    Book</a:t>
            </a:r>
          </a:p>
          <a:p>
            <a:r>
              <a:rPr lang="en-US" altLang="ko-KR" sz="14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WHERE   price &gt;= 10000;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5" y="2185119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키워드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cxnSp>
        <p:nvCxnSpPr>
          <p:cNvPr id="11" name="직선 화살표 연결선 10"/>
          <p:cNvCxnSpPr>
            <a:stCxn id="7" idx="3"/>
          </p:cNvCxnSpPr>
          <p:nvPr/>
        </p:nvCxnSpPr>
        <p:spPr>
          <a:xfrm>
            <a:off x="1619673" y="2339008"/>
            <a:ext cx="936103" cy="987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</p:cNvCxnSpPr>
          <p:nvPr/>
        </p:nvCxnSpPr>
        <p:spPr>
          <a:xfrm flipV="1">
            <a:off x="1619673" y="2132856"/>
            <a:ext cx="936103" cy="2061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</p:cNvCxnSpPr>
          <p:nvPr/>
        </p:nvCxnSpPr>
        <p:spPr>
          <a:xfrm>
            <a:off x="1619673" y="2339008"/>
            <a:ext cx="936103" cy="2979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995936" y="2348880"/>
            <a:ext cx="187220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 flipH="1" flipV="1">
            <a:off x="3671900" y="1880828"/>
            <a:ext cx="216024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779912" y="1772816"/>
            <a:ext cx="2088232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rot="5400000" flipH="1" flipV="1">
            <a:off x="4569110" y="1880034"/>
            <a:ext cx="216024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5400000" flipH="1" flipV="1">
            <a:off x="3887129" y="2816138"/>
            <a:ext cx="216024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995936" y="2924944"/>
            <a:ext cx="187220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40152" y="162346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속성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이름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40152" y="22041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테이블 이름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40152" y="277070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검색 조건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59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69293" y="1844824"/>
            <a:ext cx="7192934" cy="2144382"/>
            <a:chOff x="569293" y="1124744"/>
            <a:chExt cx="7192934" cy="2144382"/>
          </a:xfrm>
        </p:grpSpPr>
        <p:graphicFrame>
          <p:nvGraphicFramePr>
            <p:cNvPr id="24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13061204"/>
                </p:ext>
              </p:extLst>
            </p:nvPr>
          </p:nvGraphicFramePr>
          <p:xfrm>
            <a:off x="569293" y="1124744"/>
            <a:ext cx="5298851" cy="1102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29885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질의 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3-1  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모든 도서의 이름과 가격을 검색하시오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.</a:t>
                        </a:r>
                        <a:endPara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SELECT	</a:t>
                        </a:r>
                        <a:r>
                          <a:rPr lang="en-US" altLang="ko-KR" sz="1400" dirty="0" err="1" smtClean="0">
                            <a:solidFill>
                              <a:schemeClr val="dk1"/>
                            </a:solidFill>
                          </a:rPr>
                          <a:t>bookname</a:t>
                        </a:r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, price</a:t>
                        </a: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FROM 	Book;</a:t>
                        </a:r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298" y="1128936"/>
              <a:ext cx="1750929" cy="2140190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569293" y="4128368"/>
            <a:ext cx="7187945" cy="2090813"/>
            <a:chOff x="569293" y="4221088"/>
            <a:chExt cx="7187945" cy="2090813"/>
          </a:xfrm>
        </p:grpSpPr>
        <p:sp>
          <p:nvSpPr>
            <p:cNvPr id="23" name="TextBox 22"/>
            <p:cNvSpPr txBox="1"/>
            <p:nvPr/>
          </p:nvSpPr>
          <p:spPr>
            <a:xfrm>
              <a:off x="611560" y="4509552"/>
              <a:ext cx="2497383" cy="4572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400" dirty="0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SELECT	price, </a:t>
              </a:r>
              <a:r>
                <a:rPr lang="en-US" altLang="ko-KR" sz="1400" dirty="0" err="1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bookname</a:t>
              </a:r>
              <a:endParaRPr lang="en-US" altLang="ko-KR" sz="1400" dirty="0" smtClean="0">
                <a:solidFill>
                  <a:schemeClr val="dk1"/>
                </a:solidFill>
                <a:ea typeface="맑은 고딕" panose="020B0503020000020004" pitchFamily="50" charset="-127"/>
              </a:endParaRPr>
            </a:p>
            <a:p>
              <a:r>
                <a:rPr lang="en-US" altLang="ko-KR" sz="1400" dirty="0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FROM 	Book;</a:t>
              </a:r>
              <a:endParaRPr lang="en-US" altLang="ko-KR" sz="1400" dirty="0" smtClean="0">
                <a:solidFill>
                  <a:sysClr val="windowText" lastClr="000000"/>
                </a:solidFill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7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57343676"/>
                </p:ext>
              </p:extLst>
            </p:nvPr>
          </p:nvGraphicFramePr>
          <p:xfrm>
            <a:off x="569293" y="4221088"/>
            <a:ext cx="5226843" cy="1102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22684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(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질의 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3-1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변형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)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모든 도서의 가격과 이름을 검색하시오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.</a:t>
                        </a:r>
                        <a:endPara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SELECT	price, </a:t>
                        </a:r>
                        <a:r>
                          <a:rPr lang="en-US" altLang="ko-KR" sz="1400" dirty="0" err="1" smtClean="0">
                            <a:solidFill>
                              <a:schemeClr val="dk1"/>
                            </a:solidFill>
                          </a:rPr>
                          <a:t>bookname</a:t>
                        </a:r>
                        <a:endParaRPr lang="en-US" altLang="ko-KR" sz="1400" dirty="0" smtClean="0">
                          <a:solidFill>
                            <a:schemeClr val="dk1"/>
                          </a:solidFill>
                        </a:endParaRP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FROM 	Book;</a:t>
                        </a:r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774" y="4221089"/>
              <a:ext cx="1771464" cy="2090812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SELECT/FROM_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서점에 어떤 도서가 있는지 알고 싶다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49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1844" y="1844824"/>
            <a:ext cx="7279456" cy="4805843"/>
            <a:chOff x="467544" y="2042032"/>
            <a:chExt cx="7279456" cy="4805843"/>
          </a:xfrm>
        </p:grpSpPr>
        <p:sp>
          <p:nvSpPr>
            <p:cNvPr id="11" name="TextBox 10"/>
            <p:cNvSpPr txBox="1"/>
            <p:nvPr/>
          </p:nvSpPr>
          <p:spPr>
            <a:xfrm>
              <a:off x="634457" y="4811043"/>
              <a:ext cx="2497383" cy="60853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400" dirty="0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SELECT	*</a:t>
              </a:r>
            </a:p>
            <a:p>
              <a:r>
                <a:rPr lang="en-US" altLang="ko-KR" sz="1400" dirty="0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FROM	Book;</a:t>
              </a:r>
              <a:endParaRPr lang="en-US" altLang="ko-KR" sz="1400" dirty="0" smtClean="0">
                <a:solidFill>
                  <a:sysClr val="windowText" lastClr="000000"/>
                </a:solidFill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9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97267567"/>
                </p:ext>
              </p:extLst>
            </p:nvPr>
          </p:nvGraphicFramePr>
          <p:xfrm>
            <a:off x="467544" y="2042032"/>
            <a:ext cx="7272808" cy="1102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2728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질의 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3-2  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모든 도서의 도서번호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, 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도서이름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출판사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가격을 검색하시오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.</a:t>
                        </a:r>
                        <a:endPara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SELECT	</a:t>
                        </a:r>
                        <a:r>
                          <a:rPr lang="en-US" altLang="ko-KR" sz="1400" dirty="0" err="1" smtClean="0">
                            <a:solidFill>
                              <a:schemeClr val="dk1"/>
                            </a:solidFill>
                          </a:rPr>
                          <a:t>bookid</a:t>
                        </a:r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, </a:t>
                        </a:r>
                        <a:r>
                          <a:rPr lang="en-US" altLang="ko-KR" sz="1400" dirty="0" err="1" smtClean="0">
                            <a:solidFill>
                              <a:schemeClr val="dk1"/>
                            </a:solidFill>
                          </a:rPr>
                          <a:t>bookname</a:t>
                        </a:r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, publisher, price</a:t>
                        </a: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FROM	Book;</a:t>
                        </a:r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9264" y="2615208"/>
              <a:ext cx="2957736" cy="204469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9264" y="4792588"/>
              <a:ext cx="2957736" cy="2055287"/>
            </a:xfrm>
            <a:prstGeom prst="rect">
              <a:avLst/>
            </a:prstGeom>
          </p:spPr>
        </p:pic>
      </p:grp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SELECT/FROM_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서점에 어떤 도서가 있는지 알고 싶다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9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17525" y="4725144"/>
            <a:ext cx="6121375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smtClean="0"/>
              <a:t>※ </a:t>
            </a:r>
            <a:r>
              <a:rPr lang="ko-KR" altLang="en-US" sz="1400" dirty="0" smtClean="0"/>
              <a:t>중복을 제거하고 싶으면 </a:t>
            </a:r>
            <a:r>
              <a:rPr lang="en-US" altLang="ko-KR" sz="1400" dirty="0" smtClean="0"/>
              <a:t>DISTINCT</a:t>
            </a:r>
            <a:r>
              <a:rPr lang="ko-KR" altLang="en-US" sz="1400" dirty="0" smtClean="0"/>
              <a:t>라는 키워드를 사용한다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Font typeface="Wingdings" pitchFamily="2" charset="2"/>
              <a:buNone/>
            </a:pPr>
            <a:endParaRPr kumimoji="0" lang="en-US" altLang="ko-KR" sz="800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05535" y="5261297"/>
            <a:ext cx="2497383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SELECT	DISTINCT publisher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FROM	Book;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895208"/>
              </p:ext>
            </p:extLst>
          </p:nvPr>
        </p:nvGraphicFramePr>
        <p:xfrm>
          <a:off x="569293" y="1844824"/>
          <a:ext cx="727280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 테이블에 있는 모든 출판사를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publisher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	Book;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SELECT/FROM_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서점에 어떤 도서가 있는지 알고 싶다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276872"/>
            <a:ext cx="944435" cy="23400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981153"/>
            <a:ext cx="945423" cy="15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74744"/>
              </p:ext>
            </p:extLst>
          </p:nvPr>
        </p:nvGraphicFramePr>
        <p:xfrm>
          <a:off x="949053" y="2452483"/>
          <a:ext cx="7229376" cy="2298954"/>
        </p:xfrm>
        <a:graphic>
          <a:graphicData uri="http://schemas.openxmlformats.org/drawingml/2006/table">
            <a:tbl>
              <a:tblPr/>
              <a:tblGrid>
                <a:gridCol w="104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술어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연산자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=, &lt;&gt;, &lt;, &lt;=, &gt;, &gt;=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&lt; 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범위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BETWEEN 10000 AND 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집합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IN, NOT IN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IN (10000, 20000, 30000)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패턴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LIKE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bookname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LIKE '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축구의 역사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 NULL, IS NOT 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IS 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복합조건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AND, OR, NOT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(price &lt; 20000) AND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bookname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LIKE '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축구의 역사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')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7584" y="213524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3-5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WHERE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절에 조건으로 사용할 수 있는 술어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755576" y="1783755"/>
            <a:ext cx="8064896" cy="5651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비교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  <a:buNone/>
            </a:pPr>
            <a:endParaRPr lang="en-US" altLang="ko-KR" dirty="0" smtClean="0"/>
          </a:p>
          <a:p>
            <a:pPr>
              <a:lnSpc>
                <a:spcPct val="100000"/>
              </a:lnSpc>
              <a:buNone/>
            </a:pPr>
            <a:endParaRPr lang="en-US" altLang="ko-KR" dirty="0" smtClean="0"/>
          </a:p>
        </p:txBody>
      </p:sp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643014"/>
              </p:ext>
            </p:extLst>
          </p:nvPr>
        </p:nvGraphicFramePr>
        <p:xfrm>
          <a:off x="929333" y="2420888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미만인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	price &lt; 20000;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068960"/>
            <a:ext cx="3676433" cy="18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1500"/>
            <a:ext cx="8064896" cy="547260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범위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※ BETWEEN</a:t>
            </a:r>
            <a:r>
              <a:rPr lang="ko-KR" altLang="en-US" sz="1400" dirty="0" smtClean="0"/>
              <a:t>은 논리 연산자인 </a:t>
            </a:r>
            <a:r>
              <a:rPr lang="en-US" altLang="ko-KR" sz="1400" dirty="0" smtClean="0"/>
              <a:t>AND</a:t>
            </a:r>
            <a:r>
              <a:rPr lang="ko-KR" altLang="en-US" sz="1400" dirty="0" smtClean="0"/>
              <a:t>를 사용할 수 있다</a:t>
            </a:r>
            <a:r>
              <a:rPr lang="en-US" altLang="ko-KR" sz="140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8834116"/>
              </p:ext>
            </p:extLst>
          </p:nvPr>
        </p:nvGraphicFramePr>
        <p:xfrm>
          <a:off x="569293" y="2234565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3-5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이상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이하인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	price BETWEEN 10000 AND 20000;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4457" y="4816624"/>
            <a:ext cx="2497383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SELECT	*</a:t>
            </a:r>
          </a:p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FROM	Book</a:t>
            </a:r>
          </a:p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WHERE	price &gt;= 10000 AND price &lt;= 20000;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708921"/>
            <a:ext cx="3472094" cy="115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5" y="4633737"/>
            <a:ext cx="3456384" cy="1153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SQL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의 개념과 주요 명령어를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SELECT 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문을 이용하여 질의를 처리하는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집계 함수와 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GROUP BY 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문을 이용하여 질의를 처리하는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두 개 이상의 테이블을 조회하여 질의를 처리하는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DDL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로 테이블의 구조를 정의하고 변경하는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DML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로 데이터를 삽입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, 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수정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, 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삭제하는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  <a:endParaRPr kumimoji="0" lang="ko-KR" altLang="en-US" sz="1800" b="1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31603"/>
            <a:ext cx="8064896" cy="454059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집합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※ </a:t>
            </a:r>
            <a:r>
              <a:rPr lang="ko-KR" altLang="en-US" sz="1400" dirty="0" smtClean="0"/>
              <a:t>출판사가 ‘</a:t>
            </a:r>
            <a:r>
              <a:rPr lang="ko-KR" altLang="en-US" sz="1400" dirty="0" err="1" smtClean="0"/>
              <a:t>굿스포츠</a:t>
            </a:r>
            <a:r>
              <a:rPr lang="ko-KR" altLang="en-US" sz="1400" dirty="0" smtClean="0"/>
              <a:t>’ 혹은 ‘대한미디어’가 아닌 도서를 검색하시오</a:t>
            </a:r>
            <a:r>
              <a:rPr lang="en-US" altLang="ko-KR" sz="140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818396"/>
              </p:ext>
            </p:extLst>
          </p:nvPr>
        </p:nvGraphicFramePr>
        <p:xfrm>
          <a:off x="569292" y="2224668"/>
          <a:ext cx="82064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6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3-6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굿스포츠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대한미디어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	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publisher IN ('</a:t>
                      </a:r>
                      <a:r>
                        <a:rPr lang="ko-KR" altLang="en-US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굿스포츠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', '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대한미디어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');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4457" y="4806727"/>
            <a:ext cx="2497383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SELECT	*</a:t>
            </a:r>
          </a:p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FROM	Book</a:t>
            </a:r>
          </a:p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WHERE	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publisher NOT IN ('</a:t>
            </a:r>
            <a:r>
              <a:rPr lang="ko-KR" altLang="en-US" sz="1400" dirty="0" err="1" smtClean="0">
                <a:ea typeface="맑은 고딕" panose="020B0503020000020004" pitchFamily="50" charset="-127"/>
              </a:rPr>
              <a:t>굿스포츠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', '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대한미디어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');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3240360" cy="13588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797152"/>
            <a:ext cx="3168352" cy="1245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4303"/>
            <a:ext cx="8064896" cy="509706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패턴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404597"/>
              </p:ext>
            </p:extLst>
          </p:nvPr>
        </p:nvGraphicFramePr>
        <p:xfrm>
          <a:off x="568127" y="2237368"/>
          <a:ext cx="7387083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3-7   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축구의 역사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출간한 출판사를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publisher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LIKE '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축구의 역사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';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245593"/>
              </p:ext>
            </p:extLst>
          </p:nvPr>
        </p:nvGraphicFramePr>
        <p:xfrm>
          <a:off x="568127" y="4472280"/>
          <a:ext cx="7387083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3-8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도서이름에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포함된 출판사를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publisher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LIKE '%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축구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%';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852936"/>
            <a:ext cx="1512168" cy="4431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5013176"/>
            <a:ext cx="1925191" cy="859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077347"/>
              </p:ext>
            </p:extLst>
          </p:nvPr>
        </p:nvGraphicFramePr>
        <p:xfrm>
          <a:off x="593701" y="1835021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3-9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도서이름의 왼쪽 두 번째 위치에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라는 문자열을 갖는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LIKE '_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구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%';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72878"/>
              </p:ext>
            </p:extLst>
          </p:nvPr>
        </p:nvGraphicFramePr>
        <p:xfrm>
          <a:off x="582984" y="4410796"/>
          <a:ext cx="7229376" cy="1970532"/>
        </p:xfrm>
        <a:graphic>
          <a:graphicData uri="http://schemas.openxmlformats.org/drawingml/2006/table">
            <a:tbl>
              <a:tblPr/>
              <a:tblGrid>
                <a:gridCol w="104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와일드 문자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 예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문자열을 연결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‘골프 ’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 ‘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바이블’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‘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 바이블’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이상의 문자열과 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축구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%’ :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축구를 포함하는 문자열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 ]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문자와 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[0-5]%’ : 0-5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 숫자로 시작하는 문자열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[^]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문자와 불일치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[^0-5]%’ : 0-5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 숫자로 시작하지 않는 문자열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특정 위치의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문자와 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%’ :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두 번째 위치에 ‘구’가 들어가는 문자열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05644" y="407707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3-6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와일드 문자의 종류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92896"/>
            <a:ext cx="3169915" cy="13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4303"/>
            <a:ext cx="8064896" cy="547260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복합조건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800356"/>
              </p:ext>
            </p:extLst>
          </p:nvPr>
        </p:nvGraphicFramePr>
        <p:xfrm>
          <a:off x="593329" y="2237368"/>
          <a:ext cx="794107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1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3-10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축구에 관한 도서 중 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이상인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LIKE '%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축구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%' AND price &gt;= 20000;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7393616"/>
              </p:ext>
            </p:extLst>
          </p:nvPr>
        </p:nvGraphicFramePr>
        <p:xfrm>
          <a:off x="593329" y="4472280"/>
          <a:ext cx="795377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3-11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굿스포츠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대한미디어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spc="-100" baseline="0" dirty="0" smtClean="0">
                          <a:solidFill>
                            <a:schemeClr val="dk1"/>
                          </a:solidFill>
                          <a:latin typeface="+mn-ea"/>
                        </a:rPr>
                        <a:t>publisher='</a:t>
                      </a:r>
                      <a:r>
                        <a:rPr lang="ko-KR" altLang="en-US" sz="1400" spc="-100" baseline="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굿스포츠</a:t>
                      </a:r>
                      <a:r>
                        <a:rPr lang="en-US" altLang="ko-KR" sz="1400" spc="-100" baseline="0" dirty="0" smtClean="0">
                          <a:solidFill>
                            <a:schemeClr val="dk1"/>
                          </a:solidFill>
                          <a:latin typeface="+mn-ea"/>
                        </a:rPr>
                        <a:t>'  OR  publisher='</a:t>
                      </a:r>
                      <a:r>
                        <a:rPr lang="ko-KR" altLang="en-US" sz="1400" spc="-100" baseline="0" dirty="0" smtClean="0">
                          <a:solidFill>
                            <a:schemeClr val="dk1"/>
                          </a:solidFill>
                          <a:latin typeface="+mn-ea"/>
                        </a:rPr>
                        <a:t>대한미디어</a:t>
                      </a:r>
                      <a:r>
                        <a:rPr lang="en-US" altLang="ko-KR" sz="1400" spc="-100" baseline="0" dirty="0" smtClean="0">
                          <a:solidFill>
                            <a:schemeClr val="dk1"/>
                          </a:solidFill>
                        </a:rPr>
                        <a:t>';</a:t>
                      </a:r>
                      <a:endParaRPr lang="en-US" altLang="ko-KR" sz="1400" spc="-100" baseline="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3645024"/>
            <a:ext cx="3204706" cy="576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5085184"/>
            <a:ext cx="3386417" cy="1401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710463"/>
              </p:ext>
            </p:extLst>
          </p:nvPr>
        </p:nvGraphicFramePr>
        <p:xfrm>
          <a:off x="569293" y="1844824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3-12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이름순으로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ORDER BY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ORDER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이름순으로 보고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0888"/>
            <a:ext cx="3349749" cy="2290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513356"/>
              </p:ext>
            </p:extLst>
          </p:nvPr>
        </p:nvGraphicFramePr>
        <p:xfrm>
          <a:off x="569293" y="1843876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3-13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가격순으로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검색하고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같으면 이름순으로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ORDER BY	price,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; 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ORDER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이름순으로 보고 싶다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420888"/>
            <a:ext cx="3622923" cy="24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2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260731"/>
              </p:ext>
            </p:extLst>
          </p:nvPr>
        </p:nvGraphicFramePr>
        <p:xfrm>
          <a:off x="569293" y="1816943"/>
          <a:ext cx="727280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3-14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가격의 내림차순으로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만약 가격이 같다면 출판사의 오름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차순으로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검색한다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  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  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ORDER BY	  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price DESC, publisher ASC;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ORDER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이름순으로 보고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645024"/>
            <a:ext cx="3662164" cy="2520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16744" y="1637308"/>
            <a:ext cx="8064896" cy="474402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※  </a:t>
            </a:r>
            <a:r>
              <a:rPr lang="ko-KR" altLang="en-US" sz="1400" dirty="0" smtClean="0"/>
              <a:t>의미 있는 열 이름을 출력하고 싶으면 속성이름의 별칭을 지칭하는 </a:t>
            </a:r>
            <a:r>
              <a:rPr lang="en-US" altLang="ko-KR" sz="1400" dirty="0" smtClean="0"/>
              <a:t>AS </a:t>
            </a:r>
            <a:r>
              <a:rPr lang="ko-KR" altLang="en-US" sz="1400" dirty="0" smtClean="0"/>
              <a:t>키워드를 사용하여 </a:t>
            </a:r>
            <a:endParaRPr lang="en-US" altLang="ko-KR" sz="1400" dirty="0" smtClean="0"/>
          </a:p>
          <a:p>
            <a:pPr>
              <a:buNone/>
            </a:pPr>
            <a:r>
              <a:rPr lang="ko-KR" altLang="en-US" sz="1400" dirty="0" smtClean="0"/>
              <a:t>    열 이름을 부여한다</a:t>
            </a:r>
            <a:r>
              <a:rPr lang="en-US" altLang="ko-KR" sz="140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325943"/>
              </p:ext>
            </p:extLst>
          </p:nvPr>
        </p:nvGraphicFramePr>
        <p:xfrm>
          <a:off x="590501" y="1820565"/>
          <a:ext cx="745909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3-15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고객이 주문한 도서의 총 판매액을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) 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Orders;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76784" y="4452392"/>
            <a:ext cx="3001439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SELECT	SUM(</a:t>
            </a:r>
            <a:r>
              <a:rPr lang="en-US" altLang="ko-KR" sz="1400" dirty="0" err="1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saleprice</a:t>
            </a:r>
            <a:r>
              <a:rPr lang="en-US" altLang="ko-KR" sz="1400" dirty="0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) AS </a:t>
            </a:r>
            <a:r>
              <a:rPr lang="ko-KR" altLang="en-US" sz="1400" dirty="0" err="1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총매출</a:t>
            </a:r>
            <a:endParaRPr lang="en-US" altLang="ko-KR" sz="1400" dirty="0" smtClean="0">
              <a:solidFill>
                <a:schemeClr val="dk1"/>
              </a:solidFill>
              <a:latin typeface="+mn-ea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FROM	Orders;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집계 함수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 판매액의 합계를 알고 싶다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348880"/>
            <a:ext cx="1239287" cy="581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509120"/>
            <a:ext cx="671512" cy="633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017659"/>
              </p:ext>
            </p:extLst>
          </p:nvPr>
        </p:nvGraphicFramePr>
        <p:xfrm>
          <a:off x="582960" y="1837452"/>
          <a:ext cx="745909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3-16   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김연아 고객이 주문한 도서의 총 판매액을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) AS </a:t>
                      </a:r>
                      <a:r>
                        <a:rPr lang="ko-KR" altLang="en-US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총매출</a:t>
                      </a:r>
                      <a:endParaRPr lang="ko-KR" altLang="en-US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=2;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085708"/>
              </p:ext>
            </p:extLst>
          </p:nvPr>
        </p:nvGraphicFramePr>
        <p:xfrm>
          <a:off x="572269" y="3834100"/>
          <a:ext cx="7459091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3-17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고객이 주문한 도서의 총 판매액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평균값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최저가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최고가를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 AS Total,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	AVG(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 AS Average,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	MIN(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 AS Minimum,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	MAX(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 AS Maximum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Orders;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집계 함수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 판매액의 합계를 알고 싶다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276872"/>
            <a:ext cx="1067941" cy="616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65104"/>
            <a:ext cx="3470523" cy="571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552316"/>
              </p:ext>
            </p:extLst>
          </p:nvPr>
        </p:nvGraphicFramePr>
        <p:xfrm>
          <a:off x="577652" y="1832824"/>
          <a:ext cx="745909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3-18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마당서점의 도서 판매 건수를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COUNT(*)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Orders;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45567"/>
              </p:ext>
            </p:extLst>
          </p:nvPr>
        </p:nvGraphicFramePr>
        <p:xfrm>
          <a:off x="577652" y="4110764"/>
          <a:ext cx="7373392" cy="1970532"/>
        </p:xfrm>
        <a:graphic>
          <a:graphicData uri="http://schemas.openxmlformats.org/drawingml/2006/table">
            <a:tbl>
              <a:tblPr/>
              <a:tblGrid>
                <a:gridCol w="1069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집계 함수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 예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SUM([ALL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SUM(price)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AVG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AVG([ALL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AVG(price)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COUNT({[[ALL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| *})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COUNT(*)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MAX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MAX([ALL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MAX(price)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MIN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MIN([ALL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MIN(price)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19919" y="377704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3-7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집계 함수의 종류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집계 함수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 판매액의 합계를 알고 싶다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348880"/>
            <a:ext cx="1267606" cy="595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4953600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01. SQL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학습을 위한 준비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마당서점의 데이터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 데이터베이스의 사용자들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샘플 데이터 설치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7117450"/>
              </p:ext>
            </p:extLst>
          </p:nvPr>
        </p:nvGraphicFramePr>
        <p:xfrm>
          <a:off x="586309" y="1840260"/>
          <a:ext cx="745909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3-19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고객별로 주문한 도서의 총 수량과 총 판매액을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COUNT(*) AS 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도서수량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) AS 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총액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      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GROUP BY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77503" y="609329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3-18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GROUP BY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절의 수행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20481" name="_x977191624" descr="EMB000024782f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92" y="3797131"/>
            <a:ext cx="5816263" cy="201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GROUP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어느 고객이 얼마나 주문했는지 알고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420888"/>
            <a:ext cx="2376588" cy="115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877112"/>
              </p:ext>
            </p:extLst>
          </p:nvPr>
        </p:nvGraphicFramePr>
        <p:xfrm>
          <a:off x="577652" y="1833176"/>
          <a:ext cx="745909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3-20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이상인 도서를 구매한 고객에 대하여 고객별 주문 도서의 총 수량을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두 권 이상 구매한 고객만 구한다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COUNT(*) AS 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도서수량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  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   	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&gt;= 8000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GROUP BY	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HAVING   	   count(*) &gt;= 2;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GROUP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어느 고객이 얼마나 주문했는지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564904"/>
            <a:ext cx="2080444" cy="923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1687"/>
              </p:ext>
            </p:extLst>
          </p:nvPr>
        </p:nvGraphicFramePr>
        <p:xfrm>
          <a:off x="467544" y="1610446"/>
          <a:ext cx="8352928" cy="4618482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문법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주의사항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투플을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그룹으로 묶은 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절에는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에서 사용한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 집계함수만 나올 수 있음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Font typeface="Wingdings" pitchFamily="2" charset="2"/>
                        <a:buChar char="§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맞는 예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SUM(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         Orders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틀린 예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SUM(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/* SELECT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절에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 올 수 없다 *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         Orders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BY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절과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절이 같이 포함된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문은 검색조건이 모호해질 수 있음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절은 ① 반드시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절과 같이 작성해야 하고 ②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절보다 뒤에 나와야 함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그리고 ③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SUM, AVG, MAX, MIN, COUNT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와 같은 집계함수가 와야 함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맞는 예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COUNT(*) AS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도서수량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         Orders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＞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8000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 BY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       COUNT(*)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＞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2;</a:t>
                      </a:r>
                    </a:p>
                    <a:p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틀린 예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COUNT(*) AS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도서수량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          Orders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       COUNT(*)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＞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2 /*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순서가 틀렸다 *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         </a:t>
                      </a:r>
                      <a:r>
                        <a:rPr lang="en-US" altLang="ko-KR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＞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8000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7544" y="126876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3-8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GROUP BY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와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HAVING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절의 문법과 주의사항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2309720"/>
            <a:ext cx="3001439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SELECT	*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FROM    	Customer, Orders;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4480" y="638132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3-16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Customer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와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Orders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테이블의 합체 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en-US" altLang="ko-KR" dirty="0"/>
              <a:t>Customer </a:t>
            </a:r>
            <a:r>
              <a:rPr lang="ko-KR" altLang="en-US" dirty="0"/>
              <a:t>테이블을 </a:t>
            </a:r>
            <a:r>
              <a:rPr lang="en-US" altLang="ko-KR" dirty="0"/>
              <a:t>Orders </a:t>
            </a:r>
            <a:r>
              <a:rPr lang="ko-KR" altLang="en-US" dirty="0"/>
              <a:t>테이블과 조건 없이 연결해보자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 latinLnBrk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Customer</a:t>
            </a:r>
            <a:r>
              <a:rPr lang="ko-KR" altLang="en-US" dirty="0"/>
              <a:t>와 </a:t>
            </a:r>
            <a:r>
              <a:rPr lang="en-US" altLang="ko-KR" dirty="0"/>
              <a:t>Orders </a:t>
            </a:r>
            <a:r>
              <a:rPr lang="ko-KR" altLang="en-US" dirty="0"/>
              <a:t>테이블의 합체 결과 </a:t>
            </a:r>
            <a:r>
              <a:rPr lang="ko-KR" altLang="en-US" dirty="0" err="1"/>
              <a:t>투플의</a:t>
            </a:r>
            <a:r>
              <a:rPr lang="ko-KR" altLang="en-US" dirty="0"/>
              <a:t> 개수는 고객이 다섯 명이고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 latinLnBrk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주문이 </a:t>
            </a:r>
            <a:r>
              <a:rPr lang="ko-KR" altLang="en-US" dirty="0"/>
              <a:t>열 개이므로 </a:t>
            </a:r>
            <a:r>
              <a:rPr lang="en-US" altLang="ko-KR" dirty="0"/>
              <a:t>5×10 </a:t>
            </a:r>
            <a:r>
              <a:rPr lang="ko-KR" altLang="en-US" dirty="0"/>
              <a:t>해서 </a:t>
            </a:r>
            <a:r>
              <a:rPr lang="en-US" altLang="ko-KR" dirty="0"/>
              <a:t>50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132856"/>
            <a:ext cx="5121209" cy="4143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593887"/>
              </p:ext>
            </p:extLst>
          </p:nvPr>
        </p:nvGraphicFramePr>
        <p:xfrm>
          <a:off x="713309" y="1844824"/>
          <a:ext cx="781913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9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3-21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고객과 고객의 주문에 관한 데이터를 모두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Customer,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84984"/>
            <a:ext cx="7424911" cy="2543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360173"/>
              </p:ext>
            </p:extLst>
          </p:nvPr>
        </p:nvGraphicFramePr>
        <p:xfrm>
          <a:off x="713309" y="1839819"/>
          <a:ext cx="7579791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3-22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고객과 고객의 주문에 관한 데이터를 고객번호 순으로 정렬하여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 	Customer,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ORDER BY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344816" cy="2587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2515721"/>
              </p:ext>
            </p:extLst>
          </p:nvPr>
        </p:nvGraphicFramePr>
        <p:xfrm>
          <a:off x="735807" y="1827560"/>
          <a:ext cx="745909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3-23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고객의 이름과 고객이 주문한 도서의 판매가격을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name,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Customer,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345234"/>
            <a:ext cx="1349973" cy="2379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712174"/>
              </p:ext>
            </p:extLst>
          </p:nvPr>
        </p:nvGraphicFramePr>
        <p:xfrm>
          <a:off x="735807" y="1839436"/>
          <a:ext cx="7459091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3-24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고객별로 주문한 모든 도서의 총 판매액을 구하고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고객별로 정렬하시오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name, 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  	Customer,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GROUP BY	Customer.name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ORDER BY	Customer.name;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348880"/>
            <a:ext cx="181394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4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07244" y="621826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3-20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마당서점 데이터 간의 연결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45" y="1792833"/>
            <a:ext cx="5704655" cy="4337542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278009"/>
              </p:ext>
            </p:extLst>
          </p:nvPr>
        </p:nvGraphicFramePr>
        <p:xfrm>
          <a:off x="735807" y="1844824"/>
          <a:ext cx="765261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3-25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고객의 이름과 고객이 주문한 도서의 이름을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Customer.name,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Book.bookname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Customer, Orders, 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</a:t>
                      </a:r>
                      <a:r>
                        <a:rPr lang="en-US" altLang="ko-KR" sz="4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AND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Orders.bookid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Book.bookid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420888"/>
            <a:ext cx="1942902" cy="2263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마당서점의 </a:t>
            </a:r>
            <a:r>
              <a:rPr lang="ko-KR" altLang="en-US" dirty="0"/>
              <a:t>데이터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6311463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3-1 </a:t>
            </a:r>
            <a:r>
              <a:rPr lang="ko-KR" altLang="en-US" sz="1400" b="1" dirty="0" smtClean="0">
                <a:latin typeface="+mn-ea"/>
                <a:ea typeface="+mn-ea"/>
              </a:rPr>
              <a:t>마당서점 현황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1"/>
            <a:ext cx="5684425" cy="4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2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110082"/>
              </p:ext>
            </p:extLst>
          </p:nvPr>
        </p:nvGraphicFramePr>
        <p:xfrm>
          <a:off x="735807" y="1844000"/>
          <a:ext cx="765261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3-26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원인 도서를 주문한 고객의 이름과 도서의 이름을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Customer.name,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Book.bookname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Customer, Orders, 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AND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Orders.bookid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Book.bookid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AND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=20000;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420888"/>
            <a:ext cx="1534096" cy="4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683073"/>
            <a:ext cx="8064896" cy="118779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외부조인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490751"/>
              </p:ext>
            </p:extLst>
          </p:nvPr>
        </p:nvGraphicFramePr>
        <p:xfrm>
          <a:off x="665337" y="2276138"/>
          <a:ext cx="757907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0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3-27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구매하지 않은 고객을 포함하여 고객의 이름과 고객이 주문한 도서의 판매가격을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Customer.name,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pPr latinLnBrk="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 LEFT OUTER JOIN Orders </a:t>
                      </a:r>
                    </a:p>
                    <a:p>
                      <a:pPr latinLnBrk="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            ON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072705"/>
            <a:ext cx="1458107" cy="2732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73037"/>
              </p:ext>
            </p:extLst>
          </p:nvPr>
        </p:nvGraphicFramePr>
        <p:xfrm>
          <a:off x="582984" y="2276872"/>
          <a:ext cx="7949456" cy="3456384"/>
        </p:xfrm>
        <a:graphic>
          <a:graphicData uri="http://schemas.openxmlformats.org/drawingml/2006/table">
            <a:tbl>
              <a:tblPr/>
              <a:tblGrid>
                <a:gridCol w="1108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111"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774">
                <a:tc rowSpan="2"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조인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1,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조인조건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 AND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jus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문에서는 주로 동등조인을 사용함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algn="jus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두 가지 문법 중 하나를 사용할 수 있음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41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 INNER JOIN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 ON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조인조건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5080"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외부조인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 {LEFT |RIGHT |FULL [OUTER]} JOIN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 ON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조인조건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외부조인은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절에 조인 종류를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적고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ON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이용하여 조인조건을 명시함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191683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3-9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조인 문법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97706" y="609329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부속질의의 실행 순서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1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621244"/>
              </p:ext>
            </p:extLst>
          </p:nvPr>
        </p:nvGraphicFramePr>
        <p:xfrm>
          <a:off x="827584" y="1831876"/>
          <a:ext cx="7579071" cy="160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505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3-28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가장 비싼 도서의 이름을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7671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bookname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  price = ( SELECT</a:t>
                      </a:r>
                      <a:r>
                        <a:rPr lang="en-US" altLang="ko-KR" sz="1400" baseline="0" dirty="0" smtClean="0">
                          <a:solidFill>
                            <a:schemeClr val="dk1"/>
                          </a:solidFill>
                        </a:rPr>
                        <a:t> MAX(price)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	</a:t>
                      </a:r>
                      <a:r>
                        <a:rPr lang="en-US" altLang="ko-KR" sz="1400" baseline="0" dirty="0" smtClean="0">
                          <a:solidFill>
                            <a:schemeClr val="dk1"/>
                          </a:solidFill>
                        </a:rPr>
                        <a:t>            FROM Book)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169" name="_x977192200" descr="EMB000024782f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06" y="3436142"/>
            <a:ext cx="6902686" cy="23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420888"/>
            <a:ext cx="1015554" cy="543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90949"/>
              </p:ext>
            </p:extLst>
          </p:nvPr>
        </p:nvGraphicFramePr>
        <p:xfrm>
          <a:off x="735807" y="1835904"/>
          <a:ext cx="765261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3-29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구매한 적이 있는 고객의 이름을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/>
                        <a:t>SELECT	name</a:t>
                      </a:r>
                    </a:p>
                    <a:p>
                      <a:r>
                        <a:rPr lang="en-US" altLang="ko-KR" sz="1400" dirty="0" smtClean="0"/>
                        <a:t>FROM     	Customer</a:t>
                      </a:r>
                    </a:p>
                    <a:p>
                      <a:r>
                        <a:rPr lang="en-US" altLang="ko-KR" sz="1400" dirty="0" smtClean="0"/>
                        <a:t>WHERE    	</a:t>
                      </a:r>
                      <a:r>
                        <a:rPr lang="en-US" altLang="ko-KR" sz="1400" dirty="0" err="1" smtClean="0"/>
                        <a:t>custid</a:t>
                      </a:r>
                      <a:r>
                        <a:rPr lang="en-US" altLang="ko-KR" sz="1400" dirty="0" smtClean="0"/>
                        <a:t> IN (SELECT    </a:t>
                      </a:r>
                      <a:r>
                        <a:rPr lang="en-US" altLang="ko-KR" sz="1400" dirty="0" err="1" smtClean="0"/>
                        <a:t>custid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                           	FROM  </a:t>
                      </a:r>
                      <a:r>
                        <a:rPr lang="en-US" altLang="ko-KR" sz="1400" baseline="0" dirty="0" smtClean="0"/>
                        <a:t>  </a:t>
                      </a:r>
                      <a:r>
                        <a:rPr lang="en-US" altLang="ko-KR" sz="1400" dirty="0" smtClean="0"/>
                        <a:t>Orders);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3767489"/>
              </p:ext>
            </p:extLst>
          </p:nvPr>
        </p:nvGraphicFramePr>
        <p:xfrm>
          <a:off x="735807" y="4005064"/>
          <a:ext cx="7652617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3-30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대한미디어에서 출판한 도서를 구매한 고객의 이름을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name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     	Customer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IN (SELECT 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pPr marL="1438275" indent="26670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FROM     </a:t>
                      </a:r>
                      <a:r>
                        <a:rPr lang="en-US" altLang="ko-KR" sz="2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Orders</a:t>
                      </a:r>
                    </a:p>
                    <a:p>
                      <a:pPr marL="1438275" indent="26670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WHERE 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IN (SELECT 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pPr marL="1438275" indent="205740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FROM   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Book</a:t>
                      </a:r>
                    </a:p>
                    <a:p>
                      <a:pPr marL="1438275" indent="205740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WHERE    publisher='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대한미디어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'));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2376488"/>
            <a:ext cx="751938" cy="12685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4581128"/>
            <a:ext cx="681608" cy="537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60848"/>
            <a:ext cx="6264696" cy="38276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3728" y="594928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3-22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3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단계 부속질의의 실행 순서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755576" y="17195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67704" y="652534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3-23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3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단계 부속질의의 실행 순서와 데이터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81366"/>
            <a:ext cx="6264696" cy="4743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7700" y="1700808"/>
            <a:ext cx="7956748" cy="417646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상관 부속질의</a:t>
            </a:r>
            <a:r>
              <a:rPr lang="en-US" altLang="ko-KR" dirty="0" smtClean="0"/>
              <a:t>(correlated </a:t>
            </a:r>
            <a:r>
              <a:rPr lang="en-US" altLang="ko-KR" dirty="0" err="1" smtClean="0"/>
              <a:t>subquery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상위 부속질의의 투플을 이용하여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하위 부속질의를 계산함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상위 부속질의와 하위 부속질의가 독립적이지 않고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서로 관련을 맺고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1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359420"/>
              </p:ext>
            </p:extLst>
          </p:nvPr>
        </p:nvGraphicFramePr>
        <p:xfrm>
          <a:off x="807815" y="3252217"/>
          <a:ext cx="7652617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3-31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출판사별로 출판사의 평균 도서 가격보다 비싼 도서를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827584" y="3900289"/>
            <a:ext cx="51125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SELECT 	b1.bookname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FROM 	Book b1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WHERE 	b1.price &gt; (SELECT 	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avg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(b2.price)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		FROM 	Book b2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		WHERE 	b2.publisher=b1.publisher);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0" y="3789040"/>
            <a:ext cx="1039366" cy="1017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2" y="515250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3-24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상관 부속질의의 데이터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280920" cy="3060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1200" y="1682403"/>
            <a:ext cx="7893248" cy="415959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합집합 </a:t>
            </a:r>
            <a:r>
              <a:rPr lang="en-US" altLang="ko-KR" dirty="0" smtClean="0"/>
              <a:t>UNION, </a:t>
            </a:r>
            <a:r>
              <a:rPr lang="ko-KR" altLang="en-US" dirty="0" err="1" smtClean="0"/>
              <a:t>차집합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MINUS, </a:t>
            </a:r>
            <a:r>
              <a:rPr lang="ko-KR" altLang="en-US" dirty="0" smtClean="0"/>
              <a:t>교집합 </a:t>
            </a:r>
            <a:r>
              <a:rPr lang="en-US" altLang="ko-KR" dirty="0" smtClean="0"/>
              <a:t>INTERSECT </a:t>
            </a:r>
          </a:p>
          <a:p>
            <a:pPr>
              <a:buNone/>
            </a:pPr>
            <a:r>
              <a:rPr lang="en-US" altLang="ko-KR" dirty="0" smtClean="0"/>
              <a:t>	</a:t>
            </a:r>
            <a:endParaRPr lang="ko-KR" altLang="en-US" sz="1200" b="0" dirty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772883"/>
              </p:ext>
            </p:extLst>
          </p:nvPr>
        </p:nvGraphicFramePr>
        <p:xfrm>
          <a:off x="899592" y="2415540"/>
          <a:ext cx="7652617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3-32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대한민국에서 거주하는 고객의 이름과 도서를 주문한 고객의 이름을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99592" y="2881601"/>
            <a:ext cx="51125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	Customer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WHERE </a:t>
            </a:r>
            <a:r>
              <a:rPr lang="en-US" altLang="ko-KR" sz="1400" dirty="0">
                <a:ea typeface="맑은 고딕" panose="020B0503020000020004" pitchFamily="50" charset="-127"/>
              </a:rPr>
              <a:t>	address LIKE '</a:t>
            </a:r>
            <a:r>
              <a:rPr lang="ko-KR" altLang="en-US" sz="1400" dirty="0">
                <a:ea typeface="맑은 고딕" panose="020B0503020000020004" pitchFamily="50" charset="-127"/>
              </a:rPr>
              <a:t>대한민국</a:t>
            </a:r>
            <a:r>
              <a:rPr lang="en-US" altLang="ko-KR" sz="1400" dirty="0">
                <a:ea typeface="맑은 고딕" panose="020B0503020000020004" pitchFamily="50" charset="-127"/>
              </a:rPr>
              <a:t>%'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UNION 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	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IN (SELECT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FROM Orders);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4624934"/>
            <a:ext cx="547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ea typeface="맑은 고딕" panose="020B0503020000020004" pitchFamily="50" charset="-127"/>
              </a:rPr>
              <a:t>{</a:t>
            </a:r>
            <a:r>
              <a:rPr lang="ko-KR" altLang="en-US" sz="1200" dirty="0">
                <a:ea typeface="맑은 고딕" panose="020B0503020000020004" pitchFamily="50" charset="-127"/>
              </a:rPr>
              <a:t>고객 이름</a:t>
            </a:r>
            <a:r>
              <a:rPr lang="en-US" altLang="ko-KR" sz="1200" dirty="0">
                <a:ea typeface="맑은 고딕" panose="020B0503020000020004" pitchFamily="50" charset="-127"/>
              </a:rPr>
              <a:t>} = {</a:t>
            </a:r>
            <a:r>
              <a:rPr lang="ko-KR" altLang="en-US" sz="1200" dirty="0">
                <a:ea typeface="맑은 고딕" panose="020B0503020000020004" pitchFamily="50" charset="-127"/>
              </a:rPr>
              <a:t>대한민국에 거주하는 고객 이름</a:t>
            </a:r>
            <a:r>
              <a:rPr lang="en-US" altLang="ko-KR" sz="1200" dirty="0">
                <a:ea typeface="맑은 고딕" panose="020B0503020000020004" pitchFamily="50" charset="-127"/>
              </a:rPr>
              <a:t>} ∪ {</a:t>
            </a:r>
            <a:r>
              <a:rPr lang="ko-KR" altLang="en-US" sz="1200" dirty="0">
                <a:ea typeface="맑은 고딕" panose="020B0503020000020004" pitchFamily="50" charset="-127"/>
              </a:rPr>
              <a:t>도서를 주문한 고객 이름</a:t>
            </a:r>
            <a:r>
              <a:rPr lang="en-US" altLang="ko-KR" sz="1200" dirty="0">
                <a:ea typeface="맑은 고딕" panose="020B0503020000020004" pitchFamily="50" charset="-127"/>
              </a:rPr>
              <a:t>}</a:t>
            </a:r>
            <a:endParaRPr lang="ko-KR" altLang="en-US" sz="1200" dirty="0">
              <a:ea typeface="맑은 고딕" panose="020B0503020000020004" pitchFamily="50" charset="-127"/>
            </a:endParaRPr>
          </a:p>
          <a:p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집합 연산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주문한 고객을 알고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60" y="2924944"/>
            <a:ext cx="758148" cy="1482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573325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3-2 </a:t>
            </a:r>
            <a:r>
              <a:rPr lang="ko-KR" altLang="en-US" sz="1400" b="1" dirty="0" smtClean="0">
                <a:latin typeface="+mn-ea"/>
                <a:ea typeface="+mn-ea"/>
              </a:rPr>
              <a:t>마당서점 운영 시스템 환경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7385434" cy="40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여기서 잠깐</a:t>
            </a:r>
            <a:r>
              <a:rPr lang="en-US" altLang="ko-KR" dirty="0"/>
              <a:t>&gt; MINUS, INTERSECT </a:t>
            </a:r>
            <a:r>
              <a:rPr lang="ko-KR" altLang="en-US" dirty="0"/>
              <a:t>연산자</a:t>
            </a:r>
          </a:p>
          <a:p>
            <a:pPr marL="0" indent="0">
              <a:buNone/>
            </a:pPr>
            <a:r>
              <a:rPr lang="en-US" altLang="ko-KR" b="0" dirty="0" smtClean="0"/>
              <a:t>     MySQL</a:t>
            </a:r>
            <a:r>
              <a:rPr lang="ko-KR" altLang="en-US" b="0" dirty="0"/>
              <a:t>에는 </a:t>
            </a:r>
            <a:r>
              <a:rPr lang="en-US" altLang="ko-KR" b="0" dirty="0"/>
              <a:t>MINUS, INTERSECT </a:t>
            </a:r>
            <a:r>
              <a:rPr lang="ko-KR" altLang="en-US" b="0" dirty="0"/>
              <a:t>연산자가 없으므로 다음과 같이 표현한다</a:t>
            </a:r>
            <a:r>
              <a:rPr lang="en-US" altLang="ko-KR" b="0" dirty="0"/>
              <a:t>.</a:t>
            </a:r>
            <a:r>
              <a:rPr lang="en-US" altLang="ko-KR" b="0" dirty="0" smtClean="0"/>
              <a:t>	</a:t>
            </a:r>
            <a:endParaRPr lang="ko-KR" altLang="en-US" sz="1200" b="0" dirty="0"/>
          </a:p>
        </p:txBody>
      </p:sp>
      <p:sp>
        <p:nvSpPr>
          <p:cNvPr id="6" name="직사각형 5"/>
          <p:cNvSpPr/>
          <p:nvPr/>
        </p:nvSpPr>
        <p:spPr>
          <a:xfrm>
            <a:off x="894412" y="1965931"/>
            <a:ext cx="742200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[</a:t>
            </a:r>
            <a:r>
              <a:rPr lang="ko-KR" altLang="en-US" sz="1400" dirty="0">
                <a:ea typeface="맑은 고딕" panose="020B0503020000020004" pitchFamily="50" charset="-127"/>
              </a:rPr>
              <a:t>질의 </a:t>
            </a:r>
            <a:r>
              <a:rPr lang="en-US" altLang="ko-KR" sz="1400" dirty="0">
                <a:ea typeface="맑은 고딕" panose="020B0503020000020004" pitchFamily="50" charset="-127"/>
              </a:rPr>
              <a:t>3-32]</a:t>
            </a:r>
            <a:r>
              <a:rPr lang="ko-KR" altLang="en-US" sz="1400" dirty="0"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rgbClr val="0000CC"/>
                </a:solidFill>
                <a:ea typeface="맑은 고딕" panose="020B0503020000020004" pitchFamily="50" charset="-127"/>
              </a:rPr>
              <a:t>MINUS</a:t>
            </a:r>
            <a:r>
              <a:rPr lang="en-US" altLang="ko-KR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ea typeface="맑은 고딕" panose="020B0503020000020004" pitchFamily="50" charset="-127"/>
              </a:rPr>
              <a:t>연산을 수행한 “대한민국에서 거주하는 고객의 이름에서 도서를 주문한 고객의 이름 빼고 보이시오</a:t>
            </a:r>
            <a:r>
              <a:rPr lang="en-US" altLang="ko-KR" sz="1400" dirty="0">
                <a:ea typeface="맑은 고딕" panose="020B0503020000020004" pitchFamily="50" charset="-127"/>
              </a:rPr>
              <a:t>.” </a:t>
            </a:r>
            <a:r>
              <a:rPr lang="ko-KR" altLang="en-US" sz="1400" dirty="0">
                <a:ea typeface="맑은 고딕" panose="020B0503020000020004" pitchFamily="50" charset="-127"/>
              </a:rPr>
              <a:t>질의를 </a:t>
            </a:r>
            <a:r>
              <a:rPr lang="en-US" altLang="ko-KR" sz="1400" dirty="0">
                <a:ea typeface="맑은 고딕" panose="020B0503020000020004" pitchFamily="50" charset="-127"/>
              </a:rPr>
              <a:t>NOT IN </a:t>
            </a:r>
            <a:r>
              <a:rPr lang="ko-KR" altLang="en-US" sz="1400" dirty="0">
                <a:ea typeface="맑은 고딕" panose="020B0503020000020004" pitchFamily="50" charset="-127"/>
              </a:rPr>
              <a:t>연산자를 사용하면 다음과 같다</a:t>
            </a:r>
            <a:r>
              <a:rPr lang="en-US" altLang="ko-KR" sz="1400" dirty="0"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address LIKE '</a:t>
            </a:r>
            <a:r>
              <a:rPr lang="ko-KR" altLang="en-US" sz="1400" dirty="0">
                <a:ea typeface="맑은 고딕" panose="020B0503020000020004" pitchFamily="50" charset="-127"/>
              </a:rPr>
              <a:t>대한민국</a:t>
            </a:r>
            <a:r>
              <a:rPr lang="en-US" altLang="ko-KR" sz="1400" dirty="0">
                <a:ea typeface="맑은 고딕" panose="020B0503020000020004" pitchFamily="50" charset="-127"/>
              </a:rPr>
              <a:t>%' AND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name NOT IN (SELECT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	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	WHERE	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IN (SELECT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FROM Orders));</a:t>
            </a:r>
          </a:p>
          <a:p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[</a:t>
            </a:r>
            <a:r>
              <a:rPr lang="ko-KR" altLang="en-US" sz="1400" dirty="0">
                <a:ea typeface="맑은 고딕" panose="020B0503020000020004" pitchFamily="50" charset="-127"/>
              </a:rPr>
              <a:t>질의 </a:t>
            </a:r>
            <a:r>
              <a:rPr lang="en-US" altLang="ko-KR" sz="1400" dirty="0">
                <a:ea typeface="맑은 고딕" panose="020B0503020000020004" pitchFamily="50" charset="-127"/>
              </a:rPr>
              <a:t>3-32]</a:t>
            </a:r>
            <a:r>
              <a:rPr lang="ko-KR" altLang="en-US" sz="1400" dirty="0"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rgbClr val="0000CC"/>
                </a:solidFill>
                <a:ea typeface="맑은 고딕" panose="020B0503020000020004" pitchFamily="50" charset="-127"/>
              </a:rPr>
              <a:t>INTERSECT</a:t>
            </a:r>
            <a:r>
              <a:rPr lang="en-US" altLang="ko-KR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ea typeface="맑은 고딕" panose="020B0503020000020004" pitchFamily="50" charset="-127"/>
              </a:rPr>
              <a:t>연산을 수행한 “대한민국에서 거주하는 고객 중 도서를 주문한 고객의 이름 보이시오</a:t>
            </a:r>
            <a:r>
              <a:rPr lang="en-US" altLang="ko-KR" sz="1400" dirty="0">
                <a:ea typeface="맑은 고딕" panose="020B0503020000020004" pitchFamily="50" charset="-127"/>
              </a:rPr>
              <a:t>.” </a:t>
            </a:r>
            <a:r>
              <a:rPr lang="ko-KR" altLang="en-US" sz="1400" dirty="0">
                <a:ea typeface="맑은 고딕" panose="020B0503020000020004" pitchFamily="50" charset="-127"/>
              </a:rPr>
              <a:t>질의를 </a:t>
            </a:r>
            <a:r>
              <a:rPr lang="en-US" altLang="ko-KR" sz="1400" dirty="0">
                <a:ea typeface="맑은 고딕" panose="020B0503020000020004" pitchFamily="50" charset="-127"/>
              </a:rPr>
              <a:t>IN </a:t>
            </a:r>
            <a:r>
              <a:rPr lang="ko-KR" altLang="en-US" sz="1400" dirty="0">
                <a:ea typeface="맑은 고딕" panose="020B0503020000020004" pitchFamily="50" charset="-127"/>
              </a:rPr>
              <a:t>연산자를 사용하면 다음과 같다</a:t>
            </a:r>
            <a:r>
              <a:rPr lang="en-US" altLang="ko-KR" sz="1400" dirty="0">
                <a:ea typeface="맑은 고딕" panose="020B0503020000020004" pitchFamily="50" charset="-127"/>
              </a:rPr>
              <a:t>.  </a:t>
            </a:r>
          </a:p>
          <a:p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address LIKE '</a:t>
            </a:r>
            <a:r>
              <a:rPr lang="ko-KR" altLang="en-US" sz="1400" dirty="0">
                <a:ea typeface="맑은 고딕" panose="020B0503020000020004" pitchFamily="50" charset="-127"/>
              </a:rPr>
              <a:t>대한민국</a:t>
            </a:r>
            <a:r>
              <a:rPr lang="en-US" altLang="ko-KR" sz="1400" dirty="0">
                <a:ea typeface="맑은 고딕" panose="020B0503020000020004" pitchFamily="50" charset="-127"/>
              </a:rPr>
              <a:t>%' AND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name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IN </a:t>
            </a:r>
            <a:r>
              <a:rPr lang="en-US" altLang="ko-KR" sz="1400" dirty="0">
                <a:ea typeface="맑은 고딕" panose="020B0503020000020004" pitchFamily="50" charset="-127"/>
              </a:rPr>
              <a:t>(SELECT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	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	WHERE	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IN (SELECT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FROM Orders));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1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84003"/>
            <a:ext cx="8064896" cy="426119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EXISTS</a:t>
            </a:r>
            <a:r>
              <a:rPr lang="ko-KR" altLang="en-US" dirty="0" smtClean="0"/>
              <a:t>는 원래 단어에서 의미하는 것과 같이 조건에 맞는 튜플이 존재하면 결과에 포함시킴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부속질의문의 어떤 행이 조건에 만족하면 참임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NOT EXISTS</a:t>
            </a:r>
            <a:r>
              <a:rPr lang="ko-KR" altLang="en-US" dirty="0" smtClean="0"/>
              <a:t>는 부속질의문의 모든 행이 조건에 만족하지 않을 때만 참임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268733"/>
              </p:ext>
            </p:extLst>
          </p:nvPr>
        </p:nvGraphicFramePr>
        <p:xfrm>
          <a:off x="879823" y="3263404"/>
          <a:ext cx="7652617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3-33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주문이 있는 고객의 이름과 주소를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99592" y="3911476"/>
            <a:ext cx="51125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SELECT 	name, address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FROM 	Customer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cs</a:t>
            </a:r>
            <a:endParaRPr lang="en-US" altLang="ko-KR" sz="1400" dirty="0" smtClean="0"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WHERE 	EXISTS (SELECT *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	           FROM  Orders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od</a:t>
            </a:r>
            <a:endParaRPr lang="en-US" altLang="ko-KR" sz="1400" dirty="0" smtClean="0"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	           WHERE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cs.custid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 =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od.custid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EXISTS_</a:t>
            </a:r>
            <a:r>
              <a:rPr kumimoji="0"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주문이 있는 고객을 알고 싶다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3789040"/>
            <a:ext cx="2024027" cy="1249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72816"/>
            <a:ext cx="7920880" cy="2885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3568" y="465313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3-25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EXISTS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상관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부속질의문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데이터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33387" y="5067027"/>
            <a:ext cx="51125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ea typeface="맑은 고딕" panose="020B0503020000020004" pitchFamily="50" charset="-127"/>
              </a:rPr>
              <a:t>SELECT 	name, address</a:t>
            </a:r>
          </a:p>
          <a:p>
            <a:r>
              <a:rPr lang="en-US" altLang="ko-KR" sz="1000" dirty="0" smtClean="0">
                <a:ea typeface="맑은 고딕" panose="020B0503020000020004" pitchFamily="50" charset="-127"/>
              </a:rPr>
              <a:t>FROM 	Customer </a:t>
            </a:r>
            <a:r>
              <a:rPr lang="en-US" altLang="ko-KR" sz="1000" dirty="0" err="1" smtClean="0">
                <a:ea typeface="맑은 고딕" panose="020B0503020000020004" pitchFamily="50" charset="-127"/>
              </a:rPr>
              <a:t>cs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ea typeface="맑은 고딕" panose="020B0503020000020004" pitchFamily="50" charset="-127"/>
              </a:rPr>
              <a:t>WHERE 	EXISTS (SELECT *</a:t>
            </a:r>
          </a:p>
          <a:p>
            <a:r>
              <a:rPr lang="en-US" altLang="ko-KR" sz="1000" dirty="0" smtClean="0">
                <a:ea typeface="맑은 고딕" panose="020B0503020000020004" pitchFamily="50" charset="-127"/>
              </a:rPr>
              <a:t>	           FROM  Orders </a:t>
            </a:r>
            <a:r>
              <a:rPr lang="en-US" altLang="ko-KR" sz="1000" dirty="0" err="1" smtClean="0">
                <a:ea typeface="맑은 고딕" panose="020B0503020000020004" pitchFamily="50" charset="-127"/>
              </a:rPr>
              <a:t>od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ea typeface="맑은 고딕" panose="020B0503020000020004" pitchFamily="50" charset="-127"/>
              </a:rPr>
              <a:t>	           WHERE </a:t>
            </a:r>
            <a:r>
              <a:rPr lang="en-US" altLang="ko-KR" sz="1000" dirty="0" err="1" smtClean="0">
                <a:ea typeface="맑은 고딕" panose="020B0503020000020004" pitchFamily="50" charset="-127"/>
              </a:rPr>
              <a:t>cs.custid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=</a:t>
            </a:r>
            <a:r>
              <a:rPr lang="en-US" altLang="ko-KR" sz="1000" dirty="0" err="1" smtClean="0">
                <a:ea typeface="맑은 고딕" panose="020B0503020000020004" pitchFamily="50" charset="-127"/>
              </a:rPr>
              <a:t>od.custid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);</a:t>
            </a:r>
            <a:endParaRPr lang="ko-KR" altLang="en-US" sz="1000" dirty="0">
              <a:ea typeface="맑은 고딕" panose="020B0503020000020004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EXISTS_</a:t>
            </a:r>
            <a:r>
              <a:rPr kumimoji="0"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주문이 있는 고객을 알고 싶다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3517310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04.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데이터 </a:t>
            </a:r>
            <a:r>
              <a:rPr lang="ko-KR" altLang="en-US" sz="3400" b="1" spc="-150" dirty="0" err="1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정의어</a:t>
            </a:r>
            <a:endParaRPr lang="ko-KR" altLang="en-US" sz="3400" b="1" spc="-150" dirty="0">
              <a:solidFill>
                <a:schemeClr val="accent4">
                  <a:lumMod val="50000"/>
                </a:schemeClr>
              </a:solidFill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CREATE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ALTER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DROP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6421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테이블 구성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속성과 속성에 관한 제약 정의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기본키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정의하는 명령</a:t>
            </a:r>
            <a:endParaRPr lang="en-US" altLang="ko-KR" dirty="0" smtClean="0"/>
          </a:p>
          <a:p>
            <a:r>
              <a:rPr lang="en-US" altLang="ko-KR" dirty="0" smtClean="0"/>
              <a:t>PRIMARY KEY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정할 때 사용</a:t>
            </a:r>
            <a:endParaRPr lang="en-US" altLang="ko-KR" dirty="0" smtClean="0"/>
          </a:p>
          <a:p>
            <a:r>
              <a:rPr lang="en-US" altLang="ko-KR" dirty="0" smtClean="0"/>
              <a:t>FOREIGN KEY :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지정할 때 사용</a:t>
            </a:r>
            <a:endParaRPr lang="en-US" altLang="ko-KR" dirty="0" smtClean="0"/>
          </a:p>
          <a:p>
            <a:r>
              <a:rPr lang="en-US" altLang="ko-KR" dirty="0" smtClean="0"/>
              <a:t>ON UPDATE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ON DELETE :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속성의 수정과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삭제 시 동작을 나타냄</a:t>
            </a:r>
            <a:endParaRPr lang="en-US" altLang="ko-KR" dirty="0" smtClean="0"/>
          </a:p>
          <a:p>
            <a:endParaRPr lang="en-US" altLang="ko-KR" sz="1050" dirty="0" smtClean="0"/>
          </a:p>
          <a:p>
            <a:r>
              <a:rPr lang="en-US" altLang="ko-KR" dirty="0" smtClean="0"/>
              <a:t>CREATE 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1884" y="3284984"/>
            <a:ext cx="6756176" cy="26642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CREATE TABLE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( { </a:t>
            </a:r>
            <a:r>
              <a:rPr lang="ko-KR" altLang="en-US" sz="1200" dirty="0" smtClean="0">
                <a:latin typeface="+mn-ea"/>
                <a:ea typeface="+mn-ea"/>
              </a:rPr>
              <a:t>속성이름 데이터타입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[NOT NULL | UNIQUE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| DEFAULT </a:t>
            </a:r>
            <a:r>
              <a:rPr lang="ko-KR" altLang="en-US" sz="1200" dirty="0" smtClean="0">
                <a:latin typeface="+mn-ea"/>
                <a:ea typeface="+mn-ea"/>
              </a:rPr>
              <a:t>기본값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| CHECK </a:t>
            </a:r>
            <a:r>
              <a:rPr lang="ko-KR" altLang="en-US" sz="1200" dirty="0" smtClean="0">
                <a:latin typeface="+mn-ea"/>
                <a:ea typeface="+mn-ea"/>
              </a:rPr>
              <a:t>체크조건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}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[PRIMARY KEY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들</a:t>
            </a:r>
            <a:r>
              <a:rPr lang="en-US" altLang="ko-KR" sz="1200" dirty="0" smtClean="0">
                <a:latin typeface="+mn-ea"/>
                <a:ea typeface="+mn-ea"/>
              </a:rPr>
              <a:t>)]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{[FOREIGN KEY </a:t>
            </a:r>
            <a:r>
              <a:rPr lang="ko-KR" altLang="en-US" sz="1200" dirty="0" smtClean="0">
                <a:latin typeface="+mn-ea"/>
                <a:ea typeface="+mn-ea"/>
              </a:rPr>
              <a:t>속성이름 </a:t>
            </a:r>
            <a:r>
              <a:rPr lang="en-US" altLang="ko-KR" sz="1200" dirty="0" smtClean="0">
                <a:latin typeface="+mn-ea"/>
                <a:ea typeface="+mn-ea"/>
              </a:rPr>
              <a:t>REFERENCES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)]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	 [ON DELETE [</a:t>
            </a:r>
            <a:r>
              <a:rPr lang="en-US" altLang="ko-KR" sz="1200" dirty="0">
                <a:latin typeface="+mn-ea"/>
                <a:ea typeface="+mn-ea"/>
              </a:rPr>
              <a:t>C</a:t>
            </a:r>
            <a:r>
              <a:rPr lang="en-US" altLang="ko-KR" sz="1200" dirty="0" smtClean="0">
                <a:latin typeface="+mn-ea"/>
                <a:ea typeface="+mn-ea"/>
              </a:rPr>
              <a:t>ASCADE┃SET NULL]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}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)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400018"/>
              </p:ext>
            </p:extLst>
          </p:nvPr>
        </p:nvGraphicFramePr>
        <p:xfrm>
          <a:off x="764043" y="980728"/>
          <a:ext cx="7652617" cy="487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911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3-34  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다음과 같은 속성을 가진 </a:t>
                      </a:r>
                      <a:r>
                        <a:rPr lang="en-US" altLang="ko-KR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NewBook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테이블을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생성하시오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정수형은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INTEGER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사용하며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문자형은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가변형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문자타입인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VARCHAR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사용한다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bookid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도서번호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)-INTEGER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bookname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도서이름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)-VARCHAR(20)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publisher(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)-VARCHAR(20)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price(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)-INTEGER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CREATE TABLE	</a:t>
                      </a:r>
                      <a:r>
                        <a:rPr lang="en-US" altLang="ko-KR" sz="1400" b="0" dirty="0" err="1" smtClean="0"/>
                        <a:t>NewBook</a:t>
                      </a:r>
                      <a:r>
                        <a:rPr lang="en-US" altLang="ko-KR" sz="1400" b="0" dirty="0" smtClean="0"/>
                        <a:t> (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  </a:t>
                      </a:r>
                      <a:r>
                        <a:rPr lang="en-US" altLang="ko-KR" sz="1400" b="0" dirty="0" err="1" smtClean="0"/>
                        <a:t>bookid</a:t>
                      </a:r>
                      <a:r>
                        <a:rPr lang="en-US" altLang="ko-KR" sz="1400" b="0" dirty="0" smtClean="0"/>
                        <a:t>		INTEGER,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  </a:t>
                      </a:r>
                      <a:r>
                        <a:rPr lang="en-US" altLang="ko-KR" sz="1400" b="0" dirty="0" err="1" smtClean="0"/>
                        <a:t>bookname</a:t>
                      </a:r>
                      <a:r>
                        <a:rPr lang="en-US" altLang="ko-KR" sz="1400" b="0" dirty="0" smtClean="0"/>
                        <a:t>	VARCHAR(20),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  publisher		VARCHAR(20),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  price		INTEGER);</a:t>
                      </a:r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233">
                <a:tc>
                  <a:txBody>
                    <a:bodyPr/>
                    <a:lstStyle/>
                    <a:p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99592" y="4998849"/>
            <a:ext cx="51125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CREATE TABLE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NewBook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	  INTEGER,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	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publisher 	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price 	  INTEGER,  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ea typeface="맑은 고딕" panose="020B0503020000020004" pitchFamily="50" charset="-127"/>
              </a:rPr>
              <a:t>PRIMARY KEY (</a:t>
            </a:r>
            <a:r>
              <a:rPr lang="en-US" altLang="ko-KR" sz="1200" b="1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200" b="1" dirty="0" smtClean="0">
                <a:ea typeface="맑은 고딕" panose="020B0503020000020004" pitchFamily="50" charset="-127"/>
              </a:rPr>
              <a:t>));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0149" y="552422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a typeface="맑은 고딕" panose="020B0503020000020004" pitchFamily="50" charset="-127"/>
              </a:rPr>
              <a:t>=</a:t>
            </a:r>
            <a:endParaRPr lang="ko-KR" altLang="en-US" b="1" dirty="0"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9599" y="5091182"/>
            <a:ext cx="3384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CREATE TABLE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NewBook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	 INTEGER 	</a:t>
            </a:r>
            <a:r>
              <a:rPr lang="en-US" altLang="ko-KR" sz="1200" b="1" dirty="0" smtClean="0">
                <a:ea typeface="맑은 고딕" panose="020B0503020000020004" pitchFamily="50" charset="-127"/>
              </a:rPr>
              <a:t>PRIMARY KEY,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 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publisher 	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price 	  INTEGER);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6734" y="4633982"/>
            <a:ext cx="475252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※ </a:t>
            </a:r>
            <a:r>
              <a:rPr lang="ko-KR" altLang="en-US" sz="1400" b="1" dirty="0" err="1">
                <a:latin typeface="+mj-ea"/>
                <a:ea typeface="+mj-ea"/>
              </a:rPr>
              <a:t>기본키를</a:t>
            </a:r>
            <a:r>
              <a:rPr lang="ko-KR" altLang="en-US" sz="1400" b="1" dirty="0">
                <a:latin typeface="+mj-ea"/>
                <a:ea typeface="+mj-ea"/>
              </a:rPr>
              <a:t> 지정하고 싶다면 다음과 같이 생성한다</a:t>
            </a:r>
            <a:r>
              <a:rPr lang="en-US" altLang="ko-KR" sz="1400" b="1" dirty="0" smtClean="0">
                <a:latin typeface="+mj-ea"/>
                <a:ea typeface="+mj-ea"/>
              </a:rPr>
              <a:t>.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400" dirty="0" smtClean="0"/>
              <a:t>※ </a:t>
            </a:r>
            <a:r>
              <a:rPr lang="en-US" altLang="ko-KR" sz="1400" dirty="0" err="1" smtClean="0"/>
              <a:t>bookid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속성이 없어서 두 개의 속성 </a:t>
            </a:r>
            <a:r>
              <a:rPr lang="en-US" altLang="ko-KR" sz="1400" dirty="0" err="1" smtClean="0"/>
              <a:t>bookname</a:t>
            </a:r>
            <a:r>
              <a:rPr lang="en-US" altLang="ko-KR" sz="1400" dirty="0" smtClean="0"/>
              <a:t>, publisher</a:t>
            </a:r>
            <a:r>
              <a:rPr lang="ko-KR" altLang="en-US" sz="1400" dirty="0" smtClean="0"/>
              <a:t>가 기본키가 된다면 괄호를 사용하여  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err="1" smtClean="0"/>
              <a:t>복합키를</a:t>
            </a:r>
            <a:r>
              <a:rPr lang="ko-KR" altLang="en-US" sz="1400" dirty="0" smtClean="0"/>
              <a:t> 지정한다</a:t>
            </a:r>
            <a:r>
              <a:rPr lang="en-US" altLang="ko-KR" sz="140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※ </a:t>
            </a:r>
            <a:r>
              <a:rPr lang="en-US" altLang="ko-KR" sz="1400" dirty="0" err="1" smtClean="0"/>
              <a:t>NewBook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테이블의 </a:t>
            </a:r>
            <a:r>
              <a:rPr lang="en-US" altLang="ko-KR" sz="1400" dirty="0" smtClean="0"/>
              <a:t>CREATE </a:t>
            </a:r>
            <a:r>
              <a:rPr lang="ko-KR" altLang="en-US" sz="1400" dirty="0" smtClean="0"/>
              <a:t>문에 좀 더 복잡한 제약사항을 추가한다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771021" y="1882433"/>
            <a:ext cx="4572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CREATE TABLE 	</a:t>
            </a:r>
            <a:r>
              <a:rPr lang="en-US" altLang="ko-KR" sz="1400" dirty="0" err="1">
                <a:ea typeface="맑은 고딕" panose="020B0503020000020004" pitchFamily="50" charset="-127"/>
              </a:rPr>
              <a:t>NewBook</a:t>
            </a:r>
            <a:r>
              <a:rPr lang="en-US" altLang="ko-KR" sz="1400" dirty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	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VARCHAR(20</a:t>
            </a:r>
            <a:r>
              <a:rPr lang="en-US" altLang="ko-KR" sz="1400" dirty="0">
                <a:ea typeface="맑은 고딕" panose="020B0503020000020004" pitchFamily="50" charset="-127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publisher		VARCHAR(20),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price 		INTEGER,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</a:t>
            </a:r>
            <a:r>
              <a:rPr lang="en-US" altLang="ko-KR" sz="1400" b="1" dirty="0">
                <a:ea typeface="맑은 고딕" panose="020B0503020000020004" pitchFamily="50" charset="-127"/>
              </a:rPr>
              <a:t>PRIMARY KEY</a:t>
            </a:r>
            <a:r>
              <a:rPr lang="en-US" altLang="ko-KR" sz="1400" dirty="0">
                <a:ea typeface="맑은 고딕" panose="020B0503020000020004" pitchFamily="50" charset="-127"/>
              </a:rPr>
              <a:t>	(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, publisher));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789040"/>
            <a:ext cx="7488832" cy="648072"/>
          </a:xfrm>
          <a:prstGeom prst="roundRect">
            <a:avLst>
              <a:gd name="adj" fmla="val 931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100"/>
              </a:lnSpc>
            </a:pPr>
            <a:r>
              <a:rPr lang="en-US" altLang="ko-KR" sz="1200" dirty="0" err="1" smtClean="0">
                <a:solidFill>
                  <a:schemeClr val="tx1"/>
                </a:solidFill>
                <a:latin typeface="+mn-ea"/>
              </a:rPr>
              <a:t>bookname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NULL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값을 가질 수 없고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publisher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는 같은 값이 있으면 안 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price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에 값이 입력되지 않을 경우 기본 값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10000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을 저장한다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또 가격은 최소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1,000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원 이상으로 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1021" y="4725144"/>
            <a:ext cx="676875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CREATE TABLE 	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NewBook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 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     	VARCHAR(20) 	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NOT NULL,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  publisher      	VARCHAR(20) 	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UNIQUE,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  price 	     	INTEGER 	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DEFAULT 10000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CHECK(price &gt; 1000),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  PRIMARY KEY 	(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publisher));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983435"/>
              </p:ext>
            </p:extLst>
          </p:nvPr>
        </p:nvGraphicFramePr>
        <p:xfrm>
          <a:off x="735807" y="1268760"/>
          <a:ext cx="7652617" cy="3700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3-35  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다음과 같은 속성을 가진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생성하시오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기본키</a:t>
                      </a:r>
                      <a:endParaRPr lang="ko-KR" altLang="en-US" sz="12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name(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VARCHAR(40)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address(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VARCHAR(40)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phone(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VARCHAR(30)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14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CREATE TABLE           </a:t>
                      </a:r>
                      <a:r>
                        <a:rPr lang="en-US" altLang="ko-KR" sz="1400" dirty="0" err="1" smtClean="0"/>
                        <a:t>NewCustomer</a:t>
                      </a:r>
                      <a:r>
                        <a:rPr lang="en-US" altLang="ko-KR" sz="1400" dirty="0" smtClean="0"/>
                        <a:t> (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custid</a:t>
                      </a:r>
                      <a:r>
                        <a:rPr lang="en-US" altLang="ko-KR" sz="1400" dirty="0" smtClean="0"/>
                        <a:t> 	               INTEGER  PRIMARY KEY,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name 	               VARCHAR(40),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address 	               VARCHAR(40),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phone 	               VARCHAR(30) );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516955"/>
              </p:ext>
            </p:extLst>
          </p:nvPr>
        </p:nvGraphicFramePr>
        <p:xfrm>
          <a:off x="735807" y="1268760"/>
          <a:ext cx="7652617" cy="4515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3-36  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다음과 같은 속성을 가진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NewOrders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생성하시오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orderid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주문번호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기본키</a:t>
                      </a:r>
                      <a:endParaRPr lang="ko-KR" altLang="en-US" sz="12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NOT NULL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제약조건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외래키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NewCustomer.custid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연쇄삭제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NOT NULL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제약조건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판매가격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 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orderdate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판매일자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DATE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14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CREATE TABLE         </a:t>
                      </a:r>
                      <a:r>
                        <a:rPr lang="en-US" altLang="ko-KR" sz="1400" dirty="0" err="1" smtClean="0"/>
                        <a:t>NewOrders</a:t>
                      </a:r>
                      <a:r>
                        <a:rPr lang="en-US" altLang="ko-KR" sz="1400" dirty="0" smtClean="0"/>
                        <a:t> (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orderid</a:t>
                      </a:r>
                      <a:r>
                        <a:rPr lang="en-US" altLang="ko-KR" sz="1400" dirty="0" smtClean="0"/>
                        <a:t> 	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 smtClean="0"/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custid</a:t>
                      </a:r>
                      <a:r>
                        <a:rPr lang="en-US" altLang="ko-KR" sz="1400" dirty="0" smtClean="0"/>
                        <a:t> 	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 smtClean="0"/>
                        <a:t> 	NOT NULL,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bookid</a:t>
                      </a:r>
                      <a:r>
                        <a:rPr lang="en-US" altLang="ko-KR" sz="1400" dirty="0" smtClean="0"/>
                        <a:t> 	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 smtClean="0"/>
                        <a:t> 	NOT NULL,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saleprice</a:t>
                      </a:r>
                      <a:r>
                        <a:rPr lang="en-US" altLang="ko-KR" sz="1400" dirty="0" smtClean="0"/>
                        <a:t> 	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 smtClean="0"/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orderdate</a:t>
                      </a:r>
                      <a:r>
                        <a:rPr lang="en-US" altLang="ko-KR" sz="1400" dirty="0" smtClean="0"/>
                        <a:t> 	DATE,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PRIMARY KEY (</a:t>
                      </a:r>
                      <a:r>
                        <a:rPr lang="en-US" altLang="ko-KR" sz="1400" dirty="0" err="1" smtClean="0"/>
                        <a:t>orderid</a:t>
                      </a:r>
                      <a:r>
                        <a:rPr lang="en-US" altLang="ko-KR" sz="1400" dirty="0" smtClean="0"/>
                        <a:t>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1" dirty="0" smtClean="0"/>
                        <a:t> FOREIGN KEY </a:t>
                      </a:r>
                      <a:r>
                        <a:rPr lang="en-US" altLang="ko-KR" sz="1400" b="0" dirty="0" smtClean="0"/>
                        <a:t>(</a:t>
                      </a:r>
                      <a:r>
                        <a:rPr lang="en-US" altLang="ko-KR" sz="1400" b="0" dirty="0" err="1" smtClean="0"/>
                        <a:t>custid</a:t>
                      </a:r>
                      <a:r>
                        <a:rPr lang="en-US" altLang="ko-KR" sz="1400" b="0" dirty="0" smtClean="0"/>
                        <a:t>) REFERENCES </a:t>
                      </a:r>
                      <a:r>
                        <a:rPr lang="en-US" altLang="ko-KR" sz="1400" b="0" dirty="0" err="1" smtClean="0"/>
                        <a:t>NewCustomer</a:t>
                      </a:r>
                      <a:r>
                        <a:rPr lang="en-US" altLang="ko-KR" sz="1400" b="0" dirty="0" smtClean="0"/>
                        <a:t>(</a:t>
                      </a:r>
                      <a:r>
                        <a:rPr lang="en-US" altLang="ko-KR" sz="1400" b="0" dirty="0" err="1" smtClean="0"/>
                        <a:t>custid</a:t>
                      </a:r>
                      <a:r>
                        <a:rPr lang="en-US" altLang="ko-KR" sz="1400" b="0" dirty="0" smtClean="0"/>
                        <a:t>) ON DELETE CASCADE );</a:t>
                      </a:r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7920880" cy="54726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err="1" smtClean="0"/>
              <a:t>외래키</a:t>
            </a:r>
            <a:r>
              <a:rPr lang="ko-KR" altLang="en-US" dirty="0" smtClean="0"/>
              <a:t> 제약조건을 명시할 때는 반드시 참조되는 테이블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부모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endParaRPr lang="en-US" altLang="ko-KR" dirty="0" smtClean="0"/>
          </a:p>
          <a:p>
            <a:pPr marL="0" lv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존재해야 하며 참조되는 테이블의 </a:t>
            </a:r>
            <a:r>
              <a:rPr lang="ko-KR" altLang="en-US" dirty="0" err="1" smtClean="0"/>
              <a:t>기본키여야</a:t>
            </a:r>
            <a:r>
              <a:rPr lang="ko-KR" altLang="en-US" dirty="0" smtClean="0"/>
              <a:t> 함</a:t>
            </a:r>
            <a:endParaRPr lang="en-US" altLang="ko-KR" dirty="0"/>
          </a:p>
          <a:p>
            <a:pPr lvl="0"/>
            <a:r>
              <a:rPr lang="ko-KR" altLang="en-US" dirty="0" err="1" smtClean="0"/>
              <a:t>외래키</a:t>
            </a:r>
            <a:r>
              <a:rPr lang="ko-KR" altLang="en-US" dirty="0" smtClean="0"/>
              <a:t> 지정 시 </a:t>
            </a:r>
            <a:r>
              <a:rPr lang="en-US" altLang="ko-KR" dirty="0" smtClean="0"/>
              <a:t>ON DELETE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ON UPDATE </a:t>
            </a:r>
            <a:r>
              <a:rPr lang="ko-KR" altLang="en-US" dirty="0" smtClean="0"/>
              <a:t>옵션은 참조되는 테이블의 </a:t>
            </a:r>
            <a:r>
              <a:rPr lang="ko-KR" altLang="en-US" dirty="0" err="1" smtClean="0"/>
              <a:t>튜플이</a:t>
            </a:r>
            <a:r>
              <a:rPr lang="ko-KR" altLang="en-US" dirty="0" smtClean="0"/>
              <a:t> 삭제되거나 수정될 때 취할 수 있는 동작을 지정함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NO ACTION</a:t>
            </a:r>
            <a:r>
              <a:rPr lang="ko-KR" altLang="en-US" dirty="0" smtClean="0"/>
              <a:t>은 어떠한 동작도 취하지 않음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8320" y="321297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3-10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데이터 타입 종류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689771"/>
              </p:ext>
            </p:extLst>
          </p:nvPr>
        </p:nvGraphicFramePr>
        <p:xfrm>
          <a:off x="1043608" y="3528396"/>
          <a:ext cx="6480720" cy="3140964"/>
        </p:xfrm>
        <a:graphic>
          <a:graphicData uri="http://schemas.openxmlformats.org/drawingml/2006/table">
            <a:tbl>
              <a:tblPr/>
              <a:tblGrid>
                <a:gridCol w="1329604">
                  <a:extLst>
                    <a:ext uri="{9D8B030D-6E8A-4147-A177-3AD203B41FA5}">
                      <a16:colId xmlns:a16="http://schemas.microsoft.com/office/drawing/2014/main" val="820631780"/>
                    </a:ext>
                  </a:extLst>
                </a:gridCol>
                <a:gridCol w="2990876">
                  <a:extLst>
                    <a:ext uri="{9D8B030D-6E8A-4147-A177-3AD203B41FA5}">
                      <a16:colId xmlns:a16="http://schemas.microsoft.com/office/drawing/2014/main" val="403824869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010231037"/>
                    </a:ext>
                  </a:extLst>
                </a:gridCol>
              </a:tblGrid>
              <a:tr h="2913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ANSI 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9252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바이트 정수형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INTEGER, INT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SMALLINT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096199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m,d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m,d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전체자리수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소수점이하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가진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DECIMAL(p, s)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NUMERIC[(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p,s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)]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269886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문자형 고정길이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문자를 저장하고 남은 공간은 공백으로 채운다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CHARACTER(n)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818831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문자형 가변길이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CHARACTER VARYING(n)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 VARYING(n)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03938"/>
                  </a:ext>
                </a:extLst>
              </a:tr>
              <a:tr h="2913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시간을 저장한다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060557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8175" y="2718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962098"/>
              </p:ext>
            </p:extLst>
          </p:nvPr>
        </p:nvGraphicFramePr>
        <p:xfrm>
          <a:off x="449461" y="1134400"/>
          <a:ext cx="3681440" cy="3124962"/>
        </p:xfrm>
        <a:graphic>
          <a:graphicData uri="http://schemas.openxmlformats.org/drawingml/2006/table">
            <a:tbl>
              <a:tblPr/>
              <a:tblGrid>
                <a:gridCol w="7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bookid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bookname</a:t>
                      </a:r>
                      <a:endParaRPr lang="en-US" sz="1200" b="1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publisher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price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축구의 역사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축구아는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나무수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축구의 이해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대한미디어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골프 바이블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대한미디어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35000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피겨 교본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역도 단계별기술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야구의 추억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이상미디어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야구를 부탁해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이상미디어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올림픽 이야기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삼성당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Olympic Champions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Pearson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0814"/>
              </p:ext>
            </p:extLst>
          </p:nvPr>
        </p:nvGraphicFramePr>
        <p:xfrm>
          <a:off x="451474" y="4748614"/>
          <a:ext cx="3697510" cy="1726692"/>
        </p:xfrm>
        <a:graphic>
          <a:graphicData uri="http://schemas.openxmlformats.org/drawingml/2006/table">
            <a:tbl>
              <a:tblPr/>
              <a:tblGrid>
                <a:gridCol w="60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custid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address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phone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박지성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영국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맨체스타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000-5000-0001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김연아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대한민국 서울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000-6000-0001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장미란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대한민국 강원도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000-7000-0001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추신수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미국 클리블랜드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000-8000-0001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박세리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대한민국 대전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593919"/>
              </p:ext>
            </p:extLst>
          </p:nvPr>
        </p:nvGraphicFramePr>
        <p:xfrm>
          <a:off x="4562949" y="1134400"/>
          <a:ext cx="4104456" cy="3124962"/>
        </p:xfrm>
        <a:graphic>
          <a:graphicData uri="http://schemas.openxmlformats.org/drawingml/2006/table">
            <a:tbl>
              <a:tblPr/>
              <a:tblGrid>
                <a:gridCol w="682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custid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bookid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saleprice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orderdate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2014-07-04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2014-07-08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2014-07-10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67928" y="422832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smtClean="0">
                <a:ea typeface="맑은 고딕" panose="020B0503020000020004" pitchFamily="50" charset="-127"/>
              </a:rPr>
              <a:t>Book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테이블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928" y="647530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smtClean="0">
                <a:ea typeface="맑은 고딕" panose="020B0503020000020004" pitchFamily="50" charset="-127"/>
              </a:rPr>
              <a:t>Customer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테이블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62949" y="415723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 smtClean="0">
                <a:ea typeface="맑은 고딕" panose="020B0503020000020004" pitchFamily="50" charset="-127"/>
              </a:rPr>
              <a:t>Orders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테이블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ALTER </a:t>
            </a:r>
            <a:r>
              <a:rPr lang="ko-KR" altLang="en-US" dirty="0" smtClean="0"/>
              <a:t>문은 생성된 테이블의 속성과 속성에 관한 제약을 변경하며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ko-KR" altLang="en-US" dirty="0" err="1" smtClean="0"/>
              <a:t>기본키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변경함</a:t>
            </a:r>
            <a:endParaRPr lang="en-US" altLang="ko-KR" dirty="0" smtClean="0"/>
          </a:p>
          <a:p>
            <a:r>
              <a:rPr lang="en-US" altLang="ko-KR" dirty="0" smtClean="0"/>
              <a:t>ADD, DROP</a:t>
            </a:r>
            <a:r>
              <a:rPr lang="ko-KR" altLang="en-US" dirty="0" smtClean="0"/>
              <a:t>은 속성을 추가하거나 제거할 때 사용함</a:t>
            </a:r>
            <a:endParaRPr lang="en-US" altLang="ko-KR" dirty="0" smtClean="0"/>
          </a:p>
          <a:p>
            <a:r>
              <a:rPr lang="en-US" altLang="ko-KR" dirty="0" smtClean="0"/>
              <a:t>MODIFY</a:t>
            </a:r>
            <a:r>
              <a:rPr lang="ko-KR" altLang="en-US" dirty="0" smtClean="0"/>
              <a:t>는 속성의 기본값을 설정하거나 삭제할 때 사용함</a:t>
            </a:r>
            <a:endParaRPr lang="en-US" altLang="ko-KR" dirty="0" smtClean="0"/>
          </a:p>
          <a:p>
            <a:r>
              <a:rPr lang="en-US" altLang="ko-KR" dirty="0" smtClean="0"/>
              <a:t>ADD &lt;</a:t>
            </a:r>
            <a:r>
              <a:rPr lang="ko-KR" altLang="en-US" dirty="0" smtClean="0"/>
              <a:t>제약이름</a:t>
            </a:r>
            <a:r>
              <a:rPr lang="en-US" altLang="ko-KR" dirty="0" smtClean="0"/>
              <a:t>&gt;, DROP &lt;</a:t>
            </a:r>
            <a:r>
              <a:rPr lang="ko-KR" altLang="en-US" dirty="0" smtClean="0"/>
              <a:t>제약이름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제약사항을 추가하거나 삭제할 때 사용함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en-US" altLang="ko-KR" dirty="0" smtClean="0"/>
              <a:t>ALTER 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176" y="3717032"/>
            <a:ext cx="4955976" cy="2016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ALTER TABLE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</a:p>
          <a:p>
            <a:pPr marL="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[ADD </a:t>
            </a:r>
            <a:r>
              <a:rPr lang="ko-KR" altLang="en-US" sz="1200" dirty="0" smtClean="0">
                <a:latin typeface="+mn-ea"/>
                <a:ea typeface="+mn-ea"/>
              </a:rPr>
              <a:t>속성이름 데이터타입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[DROP COLUMN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[MODIFY </a:t>
            </a:r>
            <a:r>
              <a:rPr lang="ko-KR" altLang="en-US" sz="1200" dirty="0" smtClean="0">
                <a:latin typeface="+mn-ea"/>
                <a:ea typeface="+mn-ea"/>
              </a:rPr>
              <a:t>속성이름 데이터타입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[MODIFY </a:t>
            </a:r>
            <a:r>
              <a:rPr lang="ko-KR" altLang="en-US" sz="1200" dirty="0" smtClean="0">
                <a:latin typeface="+mn-ea"/>
                <a:ea typeface="+mn-ea"/>
              </a:rPr>
              <a:t>속성이름 </a:t>
            </a:r>
            <a:r>
              <a:rPr lang="en-US" altLang="ko-KR" sz="1200" dirty="0" smtClean="0">
                <a:latin typeface="+mn-ea"/>
                <a:ea typeface="+mn-ea"/>
              </a:rPr>
              <a:t>[NULL┃NOT NULL]]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[ADD PRIMARY KEY(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)]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[[ADD┃DROP] </a:t>
            </a:r>
            <a:r>
              <a:rPr lang="ko-KR" altLang="en-US" sz="1200" dirty="0" smtClean="0">
                <a:latin typeface="+mn-ea"/>
                <a:ea typeface="+mn-ea"/>
              </a:rPr>
              <a:t>제약이름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ALTER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881924"/>
              </p:ext>
            </p:extLst>
          </p:nvPr>
        </p:nvGraphicFramePr>
        <p:xfrm>
          <a:off x="735807" y="1268760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3-37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VARCHAR(13)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자료형을 가진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isbn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속성을 추가하시오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ADD </a:t>
                      </a:r>
                      <a:r>
                        <a:rPr lang="en-US" altLang="ko-KR" sz="1400" dirty="0" err="1" smtClean="0"/>
                        <a:t>isbn</a:t>
                      </a:r>
                      <a:r>
                        <a:rPr lang="en-US" altLang="ko-KR" sz="1400" dirty="0" smtClean="0"/>
                        <a:t> VARCHAR(13);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272813"/>
              </p:ext>
            </p:extLst>
          </p:nvPr>
        </p:nvGraphicFramePr>
        <p:xfrm>
          <a:off x="735807" y="2348880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3-38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isbn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속성의 데이터 타입을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형으로 변경하시오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b="1" dirty="0" smtClean="0"/>
                        <a:t>MODIFY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isbn</a:t>
                      </a:r>
                      <a:r>
                        <a:rPr lang="en-US" altLang="ko-KR" sz="1400" dirty="0" smtClean="0"/>
                        <a:t> INTEGER;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308955"/>
              </p:ext>
            </p:extLst>
          </p:nvPr>
        </p:nvGraphicFramePr>
        <p:xfrm>
          <a:off x="735807" y="3429000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3-39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isbn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속성을 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b="1" dirty="0" smtClean="0"/>
                        <a:t>DROP COLUMN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isbn</a:t>
                      </a:r>
                      <a:r>
                        <a:rPr lang="en-US" altLang="ko-KR" sz="1400" dirty="0" smtClean="0"/>
                        <a:t>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2804615"/>
              </p:ext>
            </p:extLst>
          </p:nvPr>
        </p:nvGraphicFramePr>
        <p:xfrm>
          <a:off x="735807" y="4489375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3-40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속성에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 NULL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제약조건을 적용하시오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MODIFY </a:t>
                      </a:r>
                      <a:r>
                        <a:rPr lang="en-US" altLang="ko-KR" sz="1400" dirty="0" err="1" smtClean="0"/>
                        <a:t>bookid</a:t>
                      </a:r>
                      <a:r>
                        <a:rPr lang="en-US" altLang="ko-KR" sz="1400" dirty="0" smtClean="0"/>
                        <a:t> INTEGER </a:t>
                      </a:r>
                      <a:r>
                        <a:rPr lang="en-US" altLang="ko-KR" sz="1400" b="1" dirty="0" smtClean="0"/>
                        <a:t>NOT NULL</a:t>
                      </a:r>
                      <a:r>
                        <a:rPr lang="en-US" altLang="ko-KR" sz="1400" dirty="0" smtClean="0"/>
                        <a:t>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647"/>
              </p:ext>
            </p:extLst>
          </p:nvPr>
        </p:nvGraphicFramePr>
        <p:xfrm>
          <a:off x="735807" y="5569495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3-41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속성을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기본키로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변경하시오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b="1" dirty="0" smtClean="0"/>
                        <a:t>ADD PRIMARY KEY(</a:t>
                      </a:r>
                      <a:r>
                        <a:rPr lang="en-US" altLang="ko-KR" sz="1400" b="1" dirty="0" err="1" smtClean="0"/>
                        <a:t>bookid</a:t>
                      </a:r>
                      <a:r>
                        <a:rPr lang="en-US" altLang="ko-KR" sz="1400" b="1" dirty="0" smtClean="0"/>
                        <a:t>);</a:t>
                      </a:r>
                      <a:endParaRPr lang="ko-KR" altLang="en-US" sz="1400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DROP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DROP </a:t>
            </a:r>
            <a:r>
              <a:rPr lang="ko-KR" altLang="en-US" dirty="0" smtClean="0"/>
              <a:t>문은 테이블을 삭제하는 명령</a:t>
            </a:r>
            <a:endParaRPr lang="en-US" altLang="ko-KR" dirty="0" smtClean="0"/>
          </a:p>
          <a:p>
            <a:r>
              <a:rPr lang="en-US" altLang="ko-KR" dirty="0" smtClean="0"/>
              <a:t>DROP </a:t>
            </a:r>
            <a:r>
              <a:rPr lang="ko-KR" altLang="en-US" dirty="0" smtClean="0"/>
              <a:t>문은 테이블의 구조와 데이터를 모두 삭제하므로 사용에 주의해야 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(</a:t>
            </a:r>
            <a:r>
              <a:rPr lang="ko-KR" altLang="en-US" dirty="0" smtClean="0"/>
              <a:t>데이터만 삭제하려면 </a:t>
            </a:r>
            <a:r>
              <a:rPr lang="en-US" altLang="ko-KR" dirty="0" smtClean="0"/>
              <a:t>DELETE </a:t>
            </a:r>
            <a:r>
              <a:rPr lang="ko-KR" altLang="en-US" dirty="0" smtClean="0"/>
              <a:t>문을 사용함</a:t>
            </a:r>
            <a:r>
              <a:rPr lang="en-US" altLang="ko-KR" dirty="0" smtClean="0"/>
              <a:t>).</a:t>
            </a:r>
          </a:p>
          <a:p>
            <a:endParaRPr lang="en-US" altLang="ko-KR" sz="1000" dirty="0" smtClean="0"/>
          </a:p>
          <a:p>
            <a:r>
              <a:rPr lang="en-US" altLang="ko-KR" dirty="0" smtClean="0"/>
              <a:t>DROP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924944"/>
            <a:ext cx="4104456" cy="3600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DROP TABLE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587295"/>
              </p:ext>
            </p:extLst>
          </p:nvPr>
        </p:nvGraphicFramePr>
        <p:xfrm>
          <a:off x="735807" y="3789040"/>
          <a:ext cx="76526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3-42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DROP  TABLE  </a:t>
                      </a:r>
                      <a:r>
                        <a:rPr lang="en-US" altLang="ko-KR" sz="1400" b="0" dirty="0" err="1" smtClean="0"/>
                        <a:t>NewBook</a:t>
                      </a:r>
                      <a:r>
                        <a:rPr lang="en-US" altLang="ko-KR" sz="1400" b="0" dirty="0" smtClean="0"/>
                        <a:t>;</a:t>
                      </a:r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075359"/>
              </p:ext>
            </p:extLst>
          </p:nvPr>
        </p:nvGraphicFramePr>
        <p:xfrm>
          <a:off x="755576" y="4921423"/>
          <a:ext cx="7652617" cy="9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3-43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만약 삭제가 거절된다면 원인을 파악하고 관련된 테이블을 같이 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NewOrders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테이블이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참조하고 있음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DROP TABLE  </a:t>
                      </a:r>
                      <a:r>
                        <a:rPr lang="en-US" altLang="ko-KR" sz="1400" dirty="0" err="1" smtClean="0"/>
                        <a:t>NewCustomer</a:t>
                      </a:r>
                      <a:r>
                        <a:rPr lang="en-US" altLang="ko-KR" sz="1400" dirty="0" smtClean="0"/>
                        <a:t>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6950942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05.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데이터 </a:t>
            </a:r>
            <a:r>
              <a:rPr lang="ko-KR" altLang="en-US" sz="3400" b="1" spc="-150" dirty="0" err="1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조작어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–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삽입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수정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INSERT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UPDATE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DELETE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6421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INSERT </a:t>
            </a:r>
            <a:r>
              <a:rPr lang="ko-KR" altLang="en-US" dirty="0" smtClean="0"/>
              <a:t>문은 테이블에 새로운 </a:t>
            </a:r>
            <a:r>
              <a:rPr lang="ko-KR" altLang="en-US" dirty="0" err="1"/>
              <a:t>투</a:t>
            </a:r>
            <a:r>
              <a:rPr lang="ko-KR" altLang="en-US" dirty="0" err="1" smtClean="0"/>
              <a:t>플을</a:t>
            </a:r>
            <a:r>
              <a:rPr lang="ko-KR" altLang="en-US" dirty="0" smtClean="0"/>
              <a:t> 삽입하는 명령임</a:t>
            </a:r>
            <a:r>
              <a:rPr lang="en-US" altLang="ko-KR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dirty="0" smtClean="0"/>
              <a:t>INSERT 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204864"/>
            <a:ext cx="5400600" cy="576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INSERT  INTO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  <a:r>
              <a:rPr lang="en-US" altLang="ko-KR" sz="1200" dirty="0" smtClean="0">
                <a:latin typeface="+mn-ea"/>
                <a:ea typeface="+mn-ea"/>
              </a:rPr>
              <a:t>[(</a:t>
            </a:r>
            <a:r>
              <a:rPr lang="ko-KR" altLang="en-US" sz="1200" dirty="0" smtClean="0">
                <a:latin typeface="+mn-ea"/>
                <a:ea typeface="+mn-ea"/>
              </a:rPr>
              <a:t>속성리스트</a:t>
            </a:r>
            <a:r>
              <a:rPr lang="en-US" altLang="ko-KR" sz="1200" dirty="0" smtClean="0">
                <a:latin typeface="+mn-ea"/>
                <a:ea typeface="+mn-ea"/>
              </a:rPr>
              <a:t>)]</a:t>
            </a:r>
          </a:p>
          <a:p>
            <a:pPr marL="542925" indent="-54292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 VALUES (</a:t>
            </a:r>
            <a:r>
              <a:rPr lang="ko-KR" altLang="en-US" sz="1200" dirty="0" err="1" smtClean="0">
                <a:latin typeface="+mn-ea"/>
                <a:ea typeface="+mn-ea"/>
              </a:rPr>
              <a:t>값리스트</a:t>
            </a:r>
            <a:r>
              <a:rPr lang="en-US" altLang="ko-KR" sz="1200" dirty="0" smtClean="0">
                <a:latin typeface="+mn-ea"/>
                <a:ea typeface="+mn-ea"/>
              </a:rPr>
              <a:t>);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995408"/>
              </p:ext>
            </p:extLst>
          </p:nvPr>
        </p:nvGraphicFramePr>
        <p:xfrm>
          <a:off x="611560" y="3212976"/>
          <a:ext cx="8064896" cy="9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3-44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새로운 도서 ‘스포츠 의학’을 삽입하시오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스포츠 의학은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한솔의학서적에서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출간했으며 가격은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90,000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원이다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11560" y="4014241"/>
            <a:ext cx="6471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ea typeface="맑은 고딕" panose="020B0503020000020004" pitchFamily="50" charset="-127"/>
              </a:rPr>
              <a:t>INSERT  INTO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Book(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publisher, price)</a:t>
            </a:r>
          </a:p>
          <a:p>
            <a:pPr marL="714375" indent="-714375"/>
            <a:r>
              <a:rPr lang="en-US" altLang="ko-KR" sz="1400" dirty="0" smtClean="0">
                <a:ea typeface="맑은 고딕" panose="020B0503020000020004" pitchFamily="50" charset="-127"/>
              </a:rPr>
              <a:t>	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VALUES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 (11, '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스포츠 의학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 smtClean="0">
                <a:ea typeface="맑은 고딕" panose="020B0503020000020004" pitchFamily="50" charset="-127"/>
              </a:rPr>
              <a:t>한솔의학서적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', 90000);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4005064"/>
            <a:ext cx="3337744" cy="251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INSERT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7546029"/>
              </p:ext>
            </p:extLst>
          </p:nvPr>
        </p:nvGraphicFramePr>
        <p:xfrm>
          <a:off x="807815" y="1412776"/>
          <a:ext cx="7652617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3-45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새로운 도서 ‘스포츠 의학’을 삽입하시오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스포츠 의학은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한솔의학서적에서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출간했으며 가격은 미정이다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27584" y="2177777"/>
            <a:ext cx="5112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INSERT   INTO Book(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publisher)</a:t>
            </a:r>
          </a:p>
          <a:p>
            <a:pPr marL="714375" indent="-714375"/>
            <a:r>
              <a:rPr lang="en-US" altLang="ko-KR" sz="1400" dirty="0" smtClean="0">
                <a:ea typeface="맑은 고딕" panose="020B0503020000020004" pitchFamily="50" charset="-127"/>
              </a:rPr>
              <a:t>	VALUES (14, '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스포츠 의학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 smtClean="0">
                <a:ea typeface="맑은 고딕" panose="020B0503020000020004" pitchFamily="50" charset="-127"/>
              </a:rPr>
              <a:t>한솔의학서적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204864"/>
            <a:ext cx="3117735" cy="2916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INSERT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대량 삽입</a:t>
            </a:r>
            <a:r>
              <a:rPr lang="en-US" altLang="ko-KR" dirty="0" smtClean="0"/>
              <a:t>(bulk insert)</a:t>
            </a:r>
            <a:r>
              <a:rPr lang="ko-KR" altLang="en-US" dirty="0" smtClean="0"/>
              <a:t>이란 한꺼번에 여러 개의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삽입하는 방법임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987321"/>
              </p:ext>
            </p:extLst>
          </p:nvPr>
        </p:nvGraphicFramePr>
        <p:xfrm>
          <a:off x="827584" y="1844824"/>
          <a:ext cx="779663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3-46  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수입도서 목록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Imported_book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모두 삽입하시오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(</a:t>
                      </a:r>
                      <a:r>
                        <a:rPr lang="en-US" altLang="ko-KR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Imported_book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테이블은 스크립트 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테이블과 같이 이미 만들어져 있음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0487" y="2761422"/>
            <a:ext cx="5112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INSERT   INTO Book(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price, publisher)</a:t>
            </a:r>
          </a:p>
          <a:p>
            <a:pPr marL="714375" indent="-714375"/>
            <a:r>
              <a:rPr lang="en-US" altLang="ko-KR" sz="1400" dirty="0" smtClean="0">
                <a:ea typeface="맑은 고딕" panose="020B0503020000020004" pitchFamily="50" charset="-127"/>
              </a:rPr>
              <a:t>	SELECT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price, publisher</a:t>
            </a:r>
          </a:p>
          <a:p>
            <a:pPr indent="714375"/>
            <a:r>
              <a:rPr lang="en-US" altLang="ko-KR" sz="1400" dirty="0" smtClean="0">
                <a:ea typeface="맑은 고딕" panose="020B0503020000020004" pitchFamily="50" charset="-127"/>
              </a:rPr>
              <a:t>FROM 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Imported_book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564904"/>
            <a:ext cx="2814637" cy="298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UPDATE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UPDATE </a:t>
            </a:r>
            <a:r>
              <a:rPr lang="ko-KR" altLang="en-US" dirty="0" smtClean="0"/>
              <a:t>문은 특정 속성 값을 수정하는 명령이다</a:t>
            </a:r>
            <a:r>
              <a:rPr lang="en-US" altLang="ko-KR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dirty="0" smtClean="0"/>
              <a:t>UPDATE </a:t>
            </a:r>
            <a:r>
              <a:rPr lang="ko-KR" altLang="en-US" dirty="0" smtClean="0"/>
              <a:t>문의 기본 문법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2919" y="2204864"/>
            <a:ext cx="6129361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UPDATE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</a:p>
          <a:p>
            <a:pPr marL="809625" indent="-80962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SET      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1=</a:t>
            </a:r>
            <a:r>
              <a:rPr lang="ko-KR" altLang="en-US" sz="1200" dirty="0" smtClean="0">
                <a:latin typeface="+mn-ea"/>
                <a:ea typeface="+mn-ea"/>
              </a:rPr>
              <a:t>값</a:t>
            </a:r>
            <a:r>
              <a:rPr lang="en-US" altLang="ko-KR" sz="1200" dirty="0" smtClean="0">
                <a:latin typeface="+mn-ea"/>
                <a:ea typeface="+mn-ea"/>
              </a:rPr>
              <a:t>1[,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2=</a:t>
            </a:r>
            <a:r>
              <a:rPr lang="ko-KR" altLang="en-US" sz="1200" dirty="0" smtClean="0">
                <a:latin typeface="+mn-ea"/>
                <a:ea typeface="+mn-ea"/>
              </a:rPr>
              <a:t>값</a:t>
            </a:r>
            <a:r>
              <a:rPr lang="en-US" altLang="ko-KR" sz="1200" dirty="0" smtClean="0">
                <a:latin typeface="+mn-ea"/>
                <a:ea typeface="+mn-ea"/>
              </a:rPr>
              <a:t>2, ...]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[WHERE &lt;</a:t>
            </a:r>
            <a:r>
              <a:rPr lang="ko-KR" altLang="en-US" sz="1200" dirty="0" smtClean="0">
                <a:latin typeface="+mn-ea"/>
                <a:ea typeface="+mn-ea"/>
              </a:rPr>
              <a:t>검색조건</a:t>
            </a:r>
            <a:r>
              <a:rPr lang="en-US" altLang="ko-KR" sz="1200" dirty="0" smtClean="0">
                <a:latin typeface="+mn-ea"/>
                <a:ea typeface="+mn-ea"/>
              </a:rPr>
              <a:t>&gt;];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86510"/>
              </p:ext>
            </p:extLst>
          </p:nvPr>
        </p:nvGraphicFramePr>
        <p:xfrm>
          <a:off x="746895" y="3772816"/>
          <a:ext cx="7796633" cy="9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3-47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Customer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테이블에서 고객번호가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고객의 주소를 ‘대한민국 부산’으로 변경하시오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35807" y="4617167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SET SQL_SAFE_UPDATES=0; /* Safe Updates </a:t>
            </a:r>
            <a:r>
              <a:rPr lang="ko-KR" altLang="en-US" sz="1400" dirty="0">
                <a:ea typeface="맑은 고딕" panose="020B0503020000020004" pitchFamily="50" charset="-127"/>
              </a:rPr>
              <a:t>옵션 미 해제 시 실행 *</a:t>
            </a:r>
            <a:r>
              <a:rPr lang="en-US" altLang="ko-KR" sz="1400" dirty="0">
                <a:ea typeface="맑은 고딕" panose="020B0503020000020004" pitchFamily="50" charset="-127"/>
              </a:rPr>
              <a:t>/</a:t>
            </a:r>
            <a:endParaRPr lang="en-US" altLang="ko-KR" sz="1400" dirty="0" smtClean="0">
              <a:ea typeface="맑은 고딕" panose="020B0503020000020004" pitchFamily="50" charset="-127"/>
            </a:endParaRPr>
          </a:p>
          <a:p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UPDATE 	Customer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SET 	address='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대한민국 부산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WHERE 	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custid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=5;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5085184"/>
            <a:ext cx="3059237" cy="116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UPDATE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0164986"/>
              </p:ext>
            </p:extLst>
          </p:nvPr>
        </p:nvGraphicFramePr>
        <p:xfrm>
          <a:off x="746895" y="1340768"/>
          <a:ext cx="7796633" cy="9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3-48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‘스포츠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의학’의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출판사를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imported_book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책의 출판사와 동일하게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35807" y="1983904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UPDATE Book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SET    publisher = (SELECT publisher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                    FROM   </a:t>
            </a:r>
            <a:r>
              <a:rPr lang="en-US" altLang="ko-KR" sz="1400" dirty="0" err="1">
                <a:ea typeface="맑은 고딕" panose="020B0503020000020004" pitchFamily="50" charset="-127"/>
              </a:rPr>
              <a:t>imported_book</a:t>
            </a:r>
            <a:r>
              <a:rPr lang="en-US" altLang="ko-KR" sz="1400" dirty="0"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                    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 = '21')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 = '14' 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204864"/>
            <a:ext cx="2791858" cy="3150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DELETE </a:t>
            </a:r>
            <a:r>
              <a:rPr lang="ko-KR" altLang="en-US" dirty="0" smtClean="0"/>
              <a:t>문은 테이블에 있는 기존 </a:t>
            </a:r>
            <a:r>
              <a:rPr lang="ko-KR" altLang="en-US" dirty="0" err="1"/>
              <a:t>투</a:t>
            </a:r>
            <a:r>
              <a:rPr lang="ko-KR" altLang="en-US" dirty="0" err="1" smtClean="0"/>
              <a:t>플을</a:t>
            </a:r>
            <a:r>
              <a:rPr lang="ko-KR" altLang="en-US" dirty="0" smtClean="0"/>
              <a:t> 삭제하는 명령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en-US" altLang="ko-KR" dirty="0" smtClean="0"/>
              <a:t>DELETE 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204864"/>
            <a:ext cx="469872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DELETE FROM   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</a:p>
          <a:p>
            <a:pPr marL="628650" indent="-628650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[WHERE  </a:t>
            </a:r>
            <a:r>
              <a:rPr lang="ko-KR" altLang="en-US" sz="1200" dirty="0" smtClean="0">
                <a:latin typeface="+mn-ea"/>
                <a:ea typeface="+mn-ea"/>
              </a:rPr>
              <a:t>검색조건</a:t>
            </a:r>
            <a:r>
              <a:rPr lang="en-US" altLang="ko-KR" sz="1200" dirty="0" smtClean="0">
                <a:latin typeface="+mn-ea"/>
                <a:ea typeface="+mn-ea"/>
              </a:rPr>
              <a:t>];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9605" y="501620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3-6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마당서점의 데이터 구성도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9605" y="1061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4274989" cy="30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05032"/>
              </p:ext>
            </p:extLst>
          </p:nvPr>
        </p:nvGraphicFramePr>
        <p:xfrm>
          <a:off x="737370" y="1396449"/>
          <a:ext cx="77966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3-49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도서번호가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도서를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55576" y="1954579"/>
            <a:ext cx="6655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DELETE FROM Book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 = '11'; 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539553"/>
              </p:ext>
            </p:extLst>
          </p:nvPr>
        </p:nvGraphicFramePr>
        <p:xfrm>
          <a:off x="732475" y="4962341"/>
          <a:ext cx="77966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3-50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고객을 삭제하시오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737370" y="5490264"/>
            <a:ext cx="6655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DELETE 	FROM 	Customer;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916832"/>
            <a:ext cx="2880320" cy="28511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093297"/>
            <a:ext cx="7848872" cy="36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35000" y="1085851"/>
            <a:ext cx="3022600" cy="47180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정의어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(DLL)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조작어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(DML)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WHERE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함수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GROUP BY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HAVING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동등조인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내부조인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부속질의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40837" y="1085503"/>
            <a:ext cx="3312368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상관 </a:t>
            </a:r>
            <a:r>
              <a:rPr kumimoji="0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부속질의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투플</a:t>
            </a:r>
            <a:r>
              <a:rPr kumimoji="0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변수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 startAt="12"/>
            </a:pPr>
            <a:r>
              <a:rPr kumimoji="0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집합 연산</a:t>
            </a:r>
            <a:endParaRPr kumimoji="0"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EXISTS</a:t>
            </a: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endParaRPr kumimoji="0"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마당서점 데이터베이스의 사용자들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200800" cy="5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9484" y="638132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3-7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사용자 그룹별로 원하는 정보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0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7805</TotalTime>
  <Words>4914</Words>
  <Application>Microsoft Office PowerPoint</Application>
  <PresentationFormat>화면 슬라이드 쇼(4:3)</PresentationFormat>
  <Paragraphs>1138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9" baseType="lpstr">
      <vt:lpstr>HY견고딕</vt:lpstr>
      <vt:lpstr>HY엽서L</vt:lpstr>
      <vt:lpstr>굴림</vt:lpstr>
      <vt:lpstr>맑은 고딕</vt:lpstr>
      <vt:lpstr>Arial</vt:lpstr>
      <vt:lpstr>Tahoma</vt:lpstr>
      <vt:lpstr>Wingdings</vt:lpstr>
      <vt:lpstr>Office 테마</vt:lpstr>
      <vt:lpstr>PowerPoint 프레젠테이션</vt:lpstr>
      <vt:lpstr>목차</vt:lpstr>
      <vt:lpstr>학습목표</vt:lpstr>
      <vt:lpstr>PowerPoint 프레젠테이션</vt:lpstr>
      <vt:lpstr>1. 마당서점의 데이터</vt:lpstr>
      <vt:lpstr>1. 마당서점의 데이터</vt:lpstr>
      <vt:lpstr>1. 마당서점의 데이터</vt:lpstr>
      <vt:lpstr>1. 마당서점의 데이터</vt:lpstr>
      <vt:lpstr>2. 마당서점 데이터베이스의 사용자들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PowerPoint 프레젠테이션</vt:lpstr>
      <vt:lpstr>SQL 개요</vt:lpstr>
      <vt:lpstr>SQL 개요</vt:lpstr>
      <vt:lpstr>SQL 개요</vt:lpstr>
      <vt:lpstr>SQL 개요</vt:lpstr>
      <vt:lpstr>SQL 개요</vt:lpstr>
      <vt:lpstr>PowerPoint 프레젠테이션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2. 집계 함수와 GROUP BY </vt:lpstr>
      <vt:lpstr>2. 집계 함수와 GROUP BY </vt:lpstr>
      <vt:lpstr>2. 집계 함수와 GROUP BY </vt:lpstr>
      <vt:lpstr>2. 집계 함수와 GROUP BY </vt:lpstr>
      <vt:lpstr>2. 집계 함수와 GROUP BY </vt:lpstr>
      <vt:lpstr>2. 집계 함수와 GROUP BY 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PowerPoint 프레젠테이션</vt:lpstr>
      <vt:lpstr>1. CREATE 문</vt:lpstr>
      <vt:lpstr>1. CREATE 문</vt:lpstr>
      <vt:lpstr>1. CREATE 문</vt:lpstr>
      <vt:lpstr>1. CREATE 문</vt:lpstr>
      <vt:lpstr>1. CREATE 문</vt:lpstr>
      <vt:lpstr>1. CREATE 문</vt:lpstr>
      <vt:lpstr>2. ALTER 문</vt:lpstr>
      <vt:lpstr>2. ALTER 문</vt:lpstr>
      <vt:lpstr>3. DROP 문</vt:lpstr>
      <vt:lpstr>PowerPoint 프레젠테이션</vt:lpstr>
      <vt:lpstr>1. INSERT 문</vt:lpstr>
      <vt:lpstr>1. INSERT 문</vt:lpstr>
      <vt:lpstr>1. INSERT 문</vt:lpstr>
      <vt:lpstr>2. UPDATE 문</vt:lpstr>
      <vt:lpstr>2. UPDATE 문</vt:lpstr>
      <vt:lpstr>3. DELETE 문</vt:lpstr>
      <vt:lpstr>3. DELETE 문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신 동일</cp:lastModifiedBy>
  <cp:revision>727</cp:revision>
  <dcterms:created xsi:type="dcterms:W3CDTF">2012-07-11T10:23:22Z</dcterms:created>
  <dcterms:modified xsi:type="dcterms:W3CDTF">2020-04-10T04:52:11Z</dcterms:modified>
</cp:coreProperties>
</file>